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84" r:id="rId5"/>
    <p:sldId id="263" r:id="rId6"/>
    <p:sldId id="265" r:id="rId7"/>
    <p:sldId id="266" r:id="rId8"/>
    <p:sldId id="268" r:id="rId9"/>
    <p:sldId id="278" r:id="rId10"/>
    <p:sldId id="280" r:id="rId11"/>
    <p:sldId id="270" r:id="rId12"/>
    <p:sldId id="269" r:id="rId13"/>
    <p:sldId id="281" r:id="rId14"/>
    <p:sldId id="273" r:id="rId15"/>
    <p:sldId id="282" r:id="rId16"/>
    <p:sldId id="279" r:id="rId17"/>
    <p:sldId id="276" r:id="rId18"/>
    <p:sldId id="277" r:id="rId19"/>
    <p:sldId id="28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743" autoAdjust="0"/>
  </p:normalViewPr>
  <p:slideViewPr>
    <p:cSldViewPr>
      <p:cViewPr>
        <p:scale>
          <a:sx n="35" d="100"/>
          <a:sy n="35" d="100"/>
        </p:scale>
        <p:origin x="-1699" y="-3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77046B7-A0A9-4B23-9051-D51228CFCC70}" type="doc">
      <dgm:prSet loTypeId="urn:microsoft.com/office/officeart/2005/8/layout/vList5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E7B62FF-BD7A-47C4-A21B-A558E6FC3864}">
      <dgm:prSet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bn-BD" b="1" dirty="0" smtClean="0"/>
            <a:t>শিক্ষক পরিচিতি </a:t>
          </a:r>
          <a:endParaRPr lang="en-US" dirty="0"/>
        </a:p>
      </dgm:t>
    </dgm:pt>
    <dgm:pt modelId="{0358A45F-39A8-4942-B84B-7A29873F0DE5}" type="parTrans" cxnId="{3E28A58F-BE9C-49CF-B6FF-C7744A935DFC}">
      <dgm:prSet/>
      <dgm:spPr/>
      <dgm:t>
        <a:bodyPr/>
        <a:lstStyle/>
        <a:p>
          <a:endParaRPr lang="en-US"/>
        </a:p>
      </dgm:t>
    </dgm:pt>
    <dgm:pt modelId="{309B56F7-EDB5-467C-BCD2-54E44ABB49C8}" type="sibTrans" cxnId="{3E28A58F-BE9C-49CF-B6FF-C7744A935DFC}">
      <dgm:prSet/>
      <dgm:spPr/>
      <dgm:t>
        <a:bodyPr/>
        <a:lstStyle/>
        <a:p>
          <a:endParaRPr lang="en-US"/>
        </a:p>
      </dgm:t>
    </dgm:pt>
    <dgm:pt modelId="{8DA4F4A8-2C6B-4DB0-B900-1769CEF3DA6E}" type="pres">
      <dgm:prSet presAssocID="{A77046B7-A0A9-4B23-9051-D51228CFCC7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1B5E4F-4B3D-435A-A6A3-901CD6675486}" type="pres">
      <dgm:prSet presAssocID="{EE7B62FF-BD7A-47C4-A21B-A558E6FC3864}" presName="linNode" presStyleCnt="0"/>
      <dgm:spPr/>
    </dgm:pt>
    <dgm:pt modelId="{F24479FD-6371-4C0C-800A-C2BDE15BAAD4}" type="pres">
      <dgm:prSet presAssocID="{EE7B62FF-BD7A-47C4-A21B-A558E6FC3864}" presName="parentText" presStyleLbl="node1" presStyleIdx="0" presStyleCnt="1" custLinFactNeighborX="8514" custLinFactNeighborY="265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28A58F-BE9C-49CF-B6FF-C7744A935DFC}" srcId="{A77046B7-A0A9-4B23-9051-D51228CFCC70}" destId="{EE7B62FF-BD7A-47C4-A21B-A558E6FC3864}" srcOrd="0" destOrd="0" parTransId="{0358A45F-39A8-4942-B84B-7A29873F0DE5}" sibTransId="{309B56F7-EDB5-467C-BCD2-54E44ABB49C8}"/>
    <dgm:cxn modelId="{22931C9D-C526-4883-BB0C-27246E545825}" type="presOf" srcId="{EE7B62FF-BD7A-47C4-A21B-A558E6FC3864}" destId="{F24479FD-6371-4C0C-800A-C2BDE15BAAD4}" srcOrd="0" destOrd="0" presId="urn:microsoft.com/office/officeart/2005/8/layout/vList5"/>
    <dgm:cxn modelId="{F446F895-850D-449E-BE73-436E29C6AF87}" type="presOf" srcId="{A77046B7-A0A9-4B23-9051-D51228CFCC70}" destId="{8DA4F4A8-2C6B-4DB0-B900-1769CEF3DA6E}" srcOrd="0" destOrd="0" presId="urn:microsoft.com/office/officeart/2005/8/layout/vList5"/>
    <dgm:cxn modelId="{A99372E6-FBD9-4FA1-9EDF-3233B9EF8CD6}" type="presParOf" srcId="{8DA4F4A8-2C6B-4DB0-B900-1769CEF3DA6E}" destId="{DC1B5E4F-4B3D-435A-A6A3-901CD6675486}" srcOrd="0" destOrd="0" presId="urn:microsoft.com/office/officeart/2005/8/layout/vList5"/>
    <dgm:cxn modelId="{46BABD5B-D5DD-42AA-A422-E9B391E10F9A}" type="presParOf" srcId="{DC1B5E4F-4B3D-435A-A6A3-901CD6675486}" destId="{F24479FD-6371-4C0C-800A-C2BDE15BAAD4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14868E-6952-4438-89E5-5414C78FBFF1}" type="doc">
      <dgm:prSet loTypeId="urn:microsoft.com/office/officeart/2009/layout/CirclePictureHierarchy" loCatId="hierarchy" qsTypeId="urn:microsoft.com/office/officeart/2005/8/quickstyle/simple4" qsCatId="simple" csTypeId="urn:microsoft.com/office/officeart/2005/8/colors/accent1_2" csCatId="accent1"/>
      <dgm:spPr/>
    </dgm:pt>
    <dgm:pt modelId="{A638F0A6-BB08-4137-BBA2-BA43B36492CB}" type="pres">
      <dgm:prSet presAssocID="{3D14868E-6952-4438-89E5-5414C78FBFF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3B38B87C-4AAB-468B-86EC-7B8447487DFC}" type="presOf" srcId="{3D14868E-6952-4438-89E5-5414C78FBFF1}" destId="{A638F0A6-BB08-4137-BBA2-BA43B36492CB}" srcOrd="0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2DCCB3C-5510-42FD-BBE3-0D69891AACC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C549BB-3E45-4DBB-8D0F-38DA16886D3F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rtl="0"/>
          <a:r>
            <a:rPr lang="bn-BD" b="1" dirty="0" smtClean="0"/>
            <a:t>কর্মপত্র-১,</a:t>
          </a:r>
          <a:endParaRPr lang="en-US" dirty="0"/>
        </a:p>
      </dgm:t>
    </dgm:pt>
    <dgm:pt modelId="{7722EDE2-B8A8-4698-8FC6-DFFE5D2C55F4}" type="parTrans" cxnId="{81FCEBC1-75FE-4639-A300-7FAA96BDA1A0}">
      <dgm:prSet/>
      <dgm:spPr/>
      <dgm:t>
        <a:bodyPr/>
        <a:lstStyle/>
        <a:p>
          <a:endParaRPr lang="en-US"/>
        </a:p>
      </dgm:t>
    </dgm:pt>
    <dgm:pt modelId="{3CBDB23E-DDD6-4355-950D-996699752CC1}" type="sibTrans" cxnId="{81FCEBC1-75FE-4639-A300-7FAA96BDA1A0}">
      <dgm:prSet/>
      <dgm:spPr/>
      <dgm:t>
        <a:bodyPr/>
        <a:lstStyle/>
        <a:p>
          <a:endParaRPr lang="en-US"/>
        </a:p>
      </dgm:t>
    </dgm:pt>
    <dgm:pt modelId="{C2141E1A-CABD-4997-BD03-494FA35B1008}" type="pres">
      <dgm:prSet presAssocID="{E2DCCB3C-5510-42FD-BBE3-0D69891AACC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18CE535-D66F-47A8-93DF-B57F324B609C}" type="pres">
      <dgm:prSet presAssocID="{6FC549BB-3E45-4DBB-8D0F-38DA16886D3F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1FCEBC1-75FE-4639-A300-7FAA96BDA1A0}" srcId="{E2DCCB3C-5510-42FD-BBE3-0D69891AACCB}" destId="{6FC549BB-3E45-4DBB-8D0F-38DA16886D3F}" srcOrd="0" destOrd="0" parTransId="{7722EDE2-B8A8-4698-8FC6-DFFE5D2C55F4}" sibTransId="{3CBDB23E-DDD6-4355-950D-996699752CC1}"/>
    <dgm:cxn modelId="{D8C60F03-DE59-4DD3-A12C-F625CBEF2EB4}" type="presOf" srcId="{E2DCCB3C-5510-42FD-BBE3-0D69891AACCB}" destId="{C2141E1A-CABD-4997-BD03-494FA35B1008}" srcOrd="0" destOrd="0" presId="urn:microsoft.com/office/officeart/2005/8/layout/vList2"/>
    <dgm:cxn modelId="{3635D473-DC6B-4A69-9801-C6C0F004ADFC}" type="presOf" srcId="{6FC549BB-3E45-4DBB-8D0F-38DA16886D3F}" destId="{F18CE535-D66F-47A8-93DF-B57F324B609C}" srcOrd="0" destOrd="0" presId="urn:microsoft.com/office/officeart/2005/8/layout/vList2"/>
    <dgm:cxn modelId="{7821FFB0-09B5-4BEE-B3E1-29478B3D4B42}" type="presParOf" srcId="{C2141E1A-CABD-4997-BD03-494FA35B1008}" destId="{F18CE535-D66F-47A8-93DF-B57F324B609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E6F4D6F-8373-47A7-8759-926CFE20BA7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2214B9-6251-4198-AFB1-3789446DE102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rtl="0"/>
          <a:r>
            <a:rPr lang="bn-BD" b="1" dirty="0" smtClean="0"/>
            <a:t>কর্মপত্র-২</a:t>
          </a:r>
          <a:endParaRPr lang="en-US" dirty="0"/>
        </a:p>
      </dgm:t>
    </dgm:pt>
    <dgm:pt modelId="{EED0E1B7-4E5A-4634-9C8F-425D6495EB63}" type="parTrans" cxnId="{B25E2ECA-A1E0-4FD6-81E3-A887AFDA6818}">
      <dgm:prSet/>
      <dgm:spPr/>
      <dgm:t>
        <a:bodyPr/>
        <a:lstStyle/>
        <a:p>
          <a:endParaRPr lang="en-US"/>
        </a:p>
      </dgm:t>
    </dgm:pt>
    <dgm:pt modelId="{51C26D68-6B21-4703-830B-6C89D13DC780}" type="sibTrans" cxnId="{B25E2ECA-A1E0-4FD6-81E3-A887AFDA6818}">
      <dgm:prSet/>
      <dgm:spPr/>
      <dgm:t>
        <a:bodyPr/>
        <a:lstStyle/>
        <a:p>
          <a:endParaRPr lang="en-US"/>
        </a:p>
      </dgm:t>
    </dgm:pt>
    <dgm:pt modelId="{091937B9-A5A5-4167-A575-5AEE7BACB29C}" type="pres">
      <dgm:prSet presAssocID="{6E6F4D6F-8373-47A7-8759-926CFE20BA7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27D945-6EF7-40BD-9F24-1413D45527E7}" type="pres">
      <dgm:prSet presAssocID="{F22214B9-6251-4198-AFB1-3789446DE102}" presName="parentText" presStyleLbl="node1" presStyleIdx="0" presStyleCnt="1" custLinFactNeighborX="-5855" custLinFactNeighborY="1058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25E2ECA-A1E0-4FD6-81E3-A887AFDA6818}" srcId="{6E6F4D6F-8373-47A7-8759-926CFE20BA75}" destId="{F22214B9-6251-4198-AFB1-3789446DE102}" srcOrd="0" destOrd="0" parTransId="{EED0E1B7-4E5A-4634-9C8F-425D6495EB63}" sibTransId="{51C26D68-6B21-4703-830B-6C89D13DC780}"/>
    <dgm:cxn modelId="{EDBF1682-4BED-40EE-B6D9-E12DBF2274A2}" type="presOf" srcId="{6E6F4D6F-8373-47A7-8759-926CFE20BA75}" destId="{091937B9-A5A5-4167-A575-5AEE7BACB29C}" srcOrd="0" destOrd="0" presId="urn:microsoft.com/office/officeart/2005/8/layout/vList2"/>
    <dgm:cxn modelId="{DE825ECD-86A5-41DE-B264-9A42BEC843F0}" type="presOf" srcId="{F22214B9-6251-4198-AFB1-3789446DE102}" destId="{2427D945-6EF7-40BD-9F24-1413D45527E7}" srcOrd="0" destOrd="0" presId="urn:microsoft.com/office/officeart/2005/8/layout/vList2"/>
    <dgm:cxn modelId="{3F5688A3-2B93-4E85-8547-3FBABB5D3DAB}" type="presParOf" srcId="{091937B9-A5A5-4167-A575-5AEE7BACB29C}" destId="{2427D945-6EF7-40BD-9F24-1413D45527E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36D1D84-22DC-4FA8-A070-9BA17365C25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274D36-FDCE-4079-927D-B127F47DE7D7}">
      <dgm:prSet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rtl="0"/>
          <a:r>
            <a:rPr lang="bn-BD" b="1" dirty="0" smtClean="0"/>
            <a:t>কর্মপত্র-২</a:t>
          </a:r>
          <a:endParaRPr lang="en-US" dirty="0"/>
        </a:p>
      </dgm:t>
    </dgm:pt>
    <dgm:pt modelId="{49B125F2-B1D0-434A-9761-E073D1606B7E}" type="parTrans" cxnId="{524E2214-74D7-43AE-9B43-A7BD7C52AC44}">
      <dgm:prSet/>
      <dgm:spPr/>
      <dgm:t>
        <a:bodyPr/>
        <a:lstStyle/>
        <a:p>
          <a:endParaRPr lang="en-US"/>
        </a:p>
      </dgm:t>
    </dgm:pt>
    <dgm:pt modelId="{502CD491-D93F-4AF7-9DA4-B996F3461DF3}" type="sibTrans" cxnId="{524E2214-74D7-43AE-9B43-A7BD7C52AC44}">
      <dgm:prSet/>
      <dgm:spPr/>
      <dgm:t>
        <a:bodyPr/>
        <a:lstStyle/>
        <a:p>
          <a:endParaRPr lang="en-US"/>
        </a:p>
      </dgm:t>
    </dgm:pt>
    <dgm:pt modelId="{4939EA30-5A45-4538-903A-141A0B8F6096}" type="pres">
      <dgm:prSet presAssocID="{336D1D84-22DC-4FA8-A070-9BA17365C25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F887E7-2500-41EF-BD6D-D61F1C092951}" type="pres">
      <dgm:prSet presAssocID="{DA274D36-FDCE-4079-927D-B127F47DE7D7}" presName="parentText" presStyleLbl="node1" presStyleIdx="0" presStyleCnt="1" custLinFactNeighborX="58" custLinFactNeighborY="663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81406CD-CD40-4062-BC8E-CDC0E3B578BA}" type="presOf" srcId="{DA274D36-FDCE-4079-927D-B127F47DE7D7}" destId="{06F887E7-2500-41EF-BD6D-D61F1C092951}" srcOrd="0" destOrd="0" presId="urn:microsoft.com/office/officeart/2005/8/layout/vList2"/>
    <dgm:cxn modelId="{524E2214-74D7-43AE-9B43-A7BD7C52AC44}" srcId="{336D1D84-22DC-4FA8-A070-9BA17365C250}" destId="{DA274D36-FDCE-4079-927D-B127F47DE7D7}" srcOrd="0" destOrd="0" parTransId="{49B125F2-B1D0-434A-9761-E073D1606B7E}" sibTransId="{502CD491-D93F-4AF7-9DA4-B996F3461DF3}"/>
    <dgm:cxn modelId="{2F2D9F61-08A5-49D7-B2B5-B2AB3E33033B}" type="presOf" srcId="{336D1D84-22DC-4FA8-A070-9BA17365C250}" destId="{4939EA30-5A45-4538-903A-141A0B8F6096}" srcOrd="0" destOrd="0" presId="urn:microsoft.com/office/officeart/2005/8/layout/vList2"/>
    <dgm:cxn modelId="{735FEB38-A1A0-41AA-86D1-B6DCAFDF22D9}" type="presParOf" srcId="{4939EA30-5A45-4538-903A-141A0B8F6096}" destId="{06F887E7-2500-41EF-BD6D-D61F1C0929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810460E-3CB4-4178-862A-5E98571A9862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DE67C11-82AD-42D8-A9D4-510AB5130DC8}">
      <dgm:prSet custT="1"/>
      <dgm:spPr>
        <a:solidFill>
          <a:schemeClr val="accent1"/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endParaRPr lang="en-US" sz="25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নীচের ছবি দেখি ও বলি।</a:t>
          </a:r>
          <a:endParaRPr lang="en-US" sz="4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FEEFBE50-DF06-458F-BB40-3B203F64D84B}" type="parTrans" cxnId="{1D46D530-DC4E-4BFC-A1D4-2222E41E316A}">
      <dgm:prSet/>
      <dgm:spPr/>
      <dgm:t>
        <a:bodyPr/>
        <a:lstStyle/>
        <a:p>
          <a:endParaRPr lang="en-US"/>
        </a:p>
      </dgm:t>
    </dgm:pt>
    <dgm:pt modelId="{C20EE7A2-B19D-4B85-A483-79C277B3F9B6}" type="sibTrans" cxnId="{1D46D530-DC4E-4BFC-A1D4-2222E41E316A}">
      <dgm:prSet/>
      <dgm:spPr/>
      <dgm:t>
        <a:bodyPr/>
        <a:lstStyle/>
        <a:p>
          <a:endParaRPr lang="en-US"/>
        </a:p>
      </dgm:t>
    </dgm:pt>
    <dgm:pt modelId="{88661B28-0565-4CD5-9F9F-74815BDAD15A}" type="pres">
      <dgm:prSet presAssocID="{5810460E-3CB4-4178-862A-5E98571A986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25CE8BD-F4D6-4C4D-8806-E603932B31BE}" type="pres">
      <dgm:prSet presAssocID="{9DE67C11-82AD-42D8-A9D4-510AB5130DC8}" presName="parentText" presStyleLbl="node1" presStyleIdx="0" presStyleCnt="1" custScaleX="100000" custScaleY="28789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3D03BC1-9FF1-402F-912A-BC4ABC924516}" type="presOf" srcId="{9DE67C11-82AD-42D8-A9D4-510AB5130DC8}" destId="{225CE8BD-F4D6-4C4D-8806-E603932B31BE}" srcOrd="0" destOrd="0" presId="urn:microsoft.com/office/officeart/2005/8/layout/vList2"/>
    <dgm:cxn modelId="{E3DE7042-2471-499D-ACAA-28E25D2F0908}" type="presOf" srcId="{5810460E-3CB4-4178-862A-5E98571A9862}" destId="{88661B28-0565-4CD5-9F9F-74815BDAD15A}" srcOrd="0" destOrd="0" presId="urn:microsoft.com/office/officeart/2005/8/layout/vList2"/>
    <dgm:cxn modelId="{1D46D530-DC4E-4BFC-A1D4-2222E41E316A}" srcId="{5810460E-3CB4-4178-862A-5E98571A9862}" destId="{9DE67C11-82AD-42D8-A9D4-510AB5130DC8}" srcOrd="0" destOrd="0" parTransId="{FEEFBE50-DF06-458F-BB40-3B203F64D84B}" sibTransId="{C20EE7A2-B19D-4B85-A483-79C277B3F9B6}"/>
    <dgm:cxn modelId="{F4756696-840D-4D90-9C88-AB3C4A8D9133}" type="presParOf" srcId="{88661B28-0565-4CD5-9F9F-74815BDAD15A}" destId="{225CE8BD-F4D6-4C4D-8806-E603932B31B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16CE408-598A-4667-9924-AAA5020980E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DA35E3A-565F-4628-97E2-4F408AB22CEE}" type="pres">
      <dgm:prSet presAssocID="{116CE408-598A-4667-9924-AAA5020980E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</dgm:ptLst>
  <dgm:cxnLst>
    <dgm:cxn modelId="{E417479D-D537-4F79-8F97-B409FB9D14BD}" type="presOf" srcId="{116CE408-598A-4667-9924-AAA5020980E2}" destId="{FDA35E3A-565F-4628-97E2-4F408AB22CEE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299BABF-08B9-4449-932C-E23BDA07D3CF}" type="doc">
      <dgm:prSet loTypeId="urn:microsoft.com/office/officeart/2005/8/layout/hList7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3B20184-C7B9-464C-AE09-10A5904D3583}">
      <dgm:prSet custT="1"/>
      <dgm:spPr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gm:spPr>
      <dgm:t>
        <a:bodyPr/>
        <a:lstStyle/>
        <a:p>
          <a:pPr rtl="0"/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1600" b="1" i="0" dirty="0" smtClean="0"/>
            <a:t/>
          </a:r>
          <a:br>
            <a:rPr lang="bn-BD" sz="1600" b="1" i="0" dirty="0" smtClean="0"/>
          </a:br>
          <a:r>
            <a:rPr lang="bn-BD" sz="8800" b="1" i="1" dirty="0" smtClean="0">
              <a:solidFill>
                <a:schemeClr val="bg1"/>
              </a:solidFill>
            </a:rPr>
            <a:t>ধন্যবাদ</a:t>
          </a:r>
          <a:endParaRPr lang="en-US" sz="1600" i="1" dirty="0">
            <a:solidFill>
              <a:schemeClr val="bg1"/>
            </a:solidFill>
          </a:endParaRPr>
        </a:p>
      </dgm:t>
    </dgm:pt>
    <dgm:pt modelId="{8A9D097B-9C96-4BE7-B446-6E6C82021AD1}" type="parTrans" cxnId="{1D45475F-16A3-4997-9C6E-F1D1424505CE}">
      <dgm:prSet/>
      <dgm:spPr/>
      <dgm:t>
        <a:bodyPr/>
        <a:lstStyle/>
        <a:p>
          <a:endParaRPr lang="en-US"/>
        </a:p>
      </dgm:t>
    </dgm:pt>
    <dgm:pt modelId="{DEDB7C81-00EB-4C14-9EE7-ED3948DBBD86}" type="sibTrans" cxnId="{1D45475F-16A3-4997-9C6E-F1D1424505CE}">
      <dgm:prSet/>
      <dgm:spPr/>
      <dgm:t>
        <a:bodyPr/>
        <a:lstStyle/>
        <a:p>
          <a:endParaRPr lang="en-US"/>
        </a:p>
      </dgm:t>
    </dgm:pt>
    <dgm:pt modelId="{3210D4AC-6FB9-4BA4-ABED-FD38E40A2CC7}" type="pres">
      <dgm:prSet presAssocID="{5299BABF-08B9-4449-932C-E23BDA07D3C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4006D68-4EA0-43BE-ACE5-39B8B51C53B8}" type="pres">
      <dgm:prSet presAssocID="{5299BABF-08B9-4449-932C-E23BDA07D3CF}" presName="fgShape" presStyleLbl="fgShp" presStyleIdx="0" presStyleCnt="1" custScaleY="52742" custLinFactNeighborX="2174" custLinFactNeighborY="59072"/>
      <dgm:spPr>
        <a:ln>
          <a:solidFill>
            <a:schemeClr val="accent4">
              <a:lumMod val="75000"/>
            </a:schemeClr>
          </a:solidFill>
        </a:ln>
      </dgm:spPr>
    </dgm:pt>
    <dgm:pt modelId="{405EB654-0682-4AC6-BD2A-C6BBA1F14767}" type="pres">
      <dgm:prSet presAssocID="{5299BABF-08B9-4449-932C-E23BDA07D3CF}" presName="linComp" presStyleCnt="0"/>
      <dgm:spPr/>
    </dgm:pt>
    <dgm:pt modelId="{E06FEC62-480A-42DE-8A91-59FAE813C6B0}" type="pres">
      <dgm:prSet presAssocID="{B3B20184-C7B9-464C-AE09-10A5904D3583}" presName="compNode" presStyleCnt="0"/>
      <dgm:spPr/>
    </dgm:pt>
    <dgm:pt modelId="{DE991483-A25E-416B-B857-EEDE947F941D}" type="pres">
      <dgm:prSet presAssocID="{B3B20184-C7B9-464C-AE09-10A5904D3583}" presName="bkgdShape" presStyleLbl="node1" presStyleIdx="0" presStyleCnt="1" custScaleX="100196" custLinFactNeighborX="-98" custLinFactNeighborY="-5302"/>
      <dgm:spPr/>
      <dgm:t>
        <a:bodyPr/>
        <a:lstStyle/>
        <a:p>
          <a:endParaRPr lang="en-US"/>
        </a:p>
      </dgm:t>
    </dgm:pt>
    <dgm:pt modelId="{18D463DE-0CFE-4C38-8D20-B9146344D005}" type="pres">
      <dgm:prSet presAssocID="{B3B20184-C7B9-464C-AE09-10A5904D3583}" presName="nodeTx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4FA46F-AF36-473B-9DFC-7B5262EB5D90}" type="pres">
      <dgm:prSet presAssocID="{B3B20184-C7B9-464C-AE09-10A5904D3583}" presName="invisiNode" presStyleLbl="node1" presStyleIdx="0" presStyleCnt="1"/>
      <dgm:spPr/>
    </dgm:pt>
    <dgm:pt modelId="{58A75876-58E6-4DB0-ADCD-E3101FDE88E5}" type="pres">
      <dgm:prSet presAssocID="{B3B20184-C7B9-464C-AE09-10A5904D3583}" presName="imagNode" presStyleLbl="fgImgPlace1" presStyleIdx="0" presStyleCnt="1" custScaleX="242021" custScaleY="214933" custLinFactNeighborX="3171" custLinFactNeighborY="2732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</dgm:spPr>
    </dgm:pt>
  </dgm:ptLst>
  <dgm:cxnLst>
    <dgm:cxn modelId="{FF5A1C80-21AE-4EF6-A9FF-1CE3B65ADC8A}" type="presOf" srcId="{B3B20184-C7B9-464C-AE09-10A5904D3583}" destId="{18D463DE-0CFE-4C38-8D20-B9146344D005}" srcOrd="1" destOrd="0" presId="urn:microsoft.com/office/officeart/2005/8/layout/hList7"/>
    <dgm:cxn modelId="{1D45475F-16A3-4997-9C6E-F1D1424505CE}" srcId="{5299BABF-08B9-4449-932C-E23BDA07D3CF}" destId="{B3B20184-C7B9-464C-AE09-10A5904D3583}" srcOrd="0" destOrd="0" parTransId="{8A9D097B-9C96-4BE7-B446-6E6C82021AD1}" sibTransId="{DEDB7C81-00EB-4C14-9EE7-ED3948DBBD86}"/>
    <dgm:cxn modelId="{0FEE86F2-B2D8-4FD7-9EF0-E9258F4FB308}" type="presOf" srcId="{5299BABF-08B9-4449-932C-E23BDA07D3CF}" destId="{3210D4AC-6FB9-4BA4-ABED-FD38E40A2CC7}" srcOrd="0" destOrd="0" presId="urn:microsoft.com/office/officeart/2005/8/layout/hList7"/>
    <dgm:cxn modelId="{6C33D833-EFB9-4C37-80F5-8354DE67DAC5}" type="presOf" srcId="{B3B20184-C7B9-464C-AE09-10A5904D3583}" destId="{DE991483-A25E-416B-B857-EEDE947F941D}" srcOrd="0" destOrd="0" presId="urn:microsoft.com/office/officeart/2005/8/layout/hList7"/>
    <dgm:cxn modelId="{E2C081F9-C1F3-4370-9462-9999756B524E}" type="presParOf" srcId="{3210D4AC-6FB9-4BA4-ABED-FD38E40A2CC7}" destId="{54006D68-4EA0-43BE-ACE5-39B8B51C53B8}" srcOrd="0" destOrd="0" presId="urn:microsoft.com/office/officeart/2005/8/layout/hList7"/>
    <dgm:cxn modelId="{0D3736A5-917A-4704-A3DB-23944D30EA49}" type="presParOf" srcId="{3210D4AC-6FB9-4BA4-ABED-FD38E40A2CC7}" destId="{405EB654-0682-4AC6-BD2A-C6BBA1F14767}" srcOrd="1" destOrd="0" presId="urn:microsoft.com/office/officeart/2005/8/layout/hList7"/>
    <dgm:cxn modelId="{5485CDEF-1064-4EF7-83E1-A772027B37F5}" type="presParOf" srcId="{405EB654-0682-4AC6-BD2A-C6BBA1F14767}" destId="{E06FEC62-480A-42DE-8A91-59FAE813C6B0}" srcOrd="0" destOrd="0" presId="urn:microsoft.com/office/officeart/2005/8/layout/hList7"/>
    <dgm:cxn modelId="{2537F7E3-D721-46E7-8DA6-63A586F6DA6E}" type="presParOf" srcId="{E06FEC62-480A-42DE-8A91-59FAE813C6B0}" destId="{DE991483-A25E-416B-B857-EEDE947F941D}" srcOrd="0" destOrd="0" presId="urn:microsoft.com/office/officeart/2005/8/layout/hList7"/>
    <dgm:cxn modelId="{EA6717A6-C925-461A-A163-A55B4216AAB0}" type="presParOf" srcId="{E06FEC62-480A-42DE-8A91-59FAE813C6B0}" destId="{18D463DE-0CFE-4C38-8D20-B9146344D005}" srcOrd="1" destOrd="0" presId="urn:microsoft.com/office/officeart/2005/8/layout/hList7"/>
    <dgm:cxn modelId="{364E0E3B-575C-4C7C-BCFB-255C4B175184}" type="presParOf" srcId="{E06FEC62-480A-42DE-8A91-59FAE813C6B0}" destId="{AA4FA46F-AF36-473B-9DFC-7B5262EB5D90}" srcOrd="2" destOrd="0" presId="urn:microsoft.com/office/officeart/2005/8/layout/hList7"/>
    <dgm:cxn modelId="{C2CEF2AC-F505-4462-8677-B9CA56FCA2DB}" type="presParOf" srcId="{E06FEC62-480A-42DE-8A91-59FAE813C6B0}" destId="{58A75876-58E6-4DB0-ADCD-E3101FDE88E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4479FD-6371-4C0C-800A-C2BDE15BAAD4}">
      <dsp:nvSpPr>
        <dsp:cNvPr id="0" name=""/>
        <dsp:cNvSpPr/>
      </dsp:nvSpPr>
      <dsp:spPr>
        <a:xfrm>
          <a:off x="2057406" y="0"/>
          <a:ext cx="2112264" cy="70788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b="1" kern="1200" dirty="0" smtClean="0"/>
            <a:t>শিক্ষক পরিচিতি </a:t>
          </a:r>
          <a:endParaRPr lang="en-US" sz="2200" kern="1200" dirty="0"/>
        </a:p>
      </dsp:txBody>
      <dsp:txXfrm>
        <a:off x="2091962" y="34556"/>
        <a:ext cx="2043152" cy="6387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8CE535-D66F-47A8-93DF-B57F324B609C}">
      <dsp:nvSpPr>
        <dsp:cNvPr id="0" name=""/>
        <dsp:cNvSpPr/>
      </dsp:nvSpPr>
      <dsp:spPr>
        <a:xfrm>
          <a:off x="0" y="12725"/>
          <a:ext cx="2438400" cy="8055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700" b="1" kern="1200" dirty="0" smtClean="0"/>
            <a:t>কর্মপত্র-১,</a:t>
          </a:r>
          <a:endParaRPr lang="en-US" sz="2700" kern="1200" dirty="0"/>
        </a:p>
      </dsp:txBody>
      <dsp:txXfrm>
        <a:off x="39323" y="52048"/>
        <a:ext cx="2359754" cy="7268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27D945-6EF7-40BD-9F24-1413D45527E7}">
      <dsp:nvSpPr>
        <dsp:cNvPr id="0" name=""/>
        <dsp:cNvSpPr/>
      </dsp:nvSpPr>
      <dsp:spPr>
        <a:xfrm>
          <a:off x="0" y="19796"/>
          <a:ext cx="2133600" cy="62653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100" b="1" kern="1200" dirty="0" smtClean="0"/>
            <a:t>কর্মপত্র-২</a:t>
          </a:r>
          <a:endParaRPr lang="en-US" sz="2100" kern="1200" dirty="0"/>
        </a:p>
      </dsp:txBody>
      <dsp:txXfrm>
        <a:off x="30585" y="50381"/>
        <a:ext cx="2072430" cy="56536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F887E7-2500-41EF-BD6D-D61F1C092951}">
      <dsp:nvSpPr>
        <dsp:cNvPr id="0" name=""/>
        <dsp:cNvSpPr/>
      </dsp:nvSpPr>
      <dsp:spPr>
        <a:xfrm>
          <a:off x="0" y="23566"/>
          <a:ext cx="2146716" cy="7458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500" b="1" kern="1200" dirty="0" smtClean="0"/>
            <a:t>কর্মপত্র-২</a:t>
          </a:r>
          <a:endParaRPr lang="en-US" sz="2500" kern="1200" dirty="0"/>
        </a:p>
      </dsp:txBody>
      <dsp:txXfrm>
        <a:off x="36411" y="59977"/>
        <a:ext cx="2073894" cy="67305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5CE8BD-F4D6-4C4D-8806-E603932B31BE}">
      <dsp:nvSpPr>
        <dsp:cNvPr id="0" name=""/>
        <dsp:cNvSpPr/>
      </dsp:nvSpPr>
      <dsp:spPr>
        <a:xfrm>
          <a:off x="0" y="558"/>
          <a:ext cx="4724399" cy="1141883"/>
        </a:xfrm>
        <a:prstGeom prst="roundRect">
          <a:avLst/>
        </a:prstGeom>
        <a:solidFill>
          <a:schemeClr val="accent1"/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4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নীচের ছবি দেখি ও বলি।</a:t>
          </a:r>
          <a:endParaRPr lang="en-US" sz="4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5742" y="56300"/>
        <a:ext cx="4612915" cy="10303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991483-A25E-416B-B857-EEDE947F941D}">
      <dsp:nvSpPr>
        <dsp:cNvPr id="0" name=""/>
        <dsp:cNvSpPr/>
      </dsp:nvSpPr>
      <dsp:spPr>
        <a:xfrm>
          <a:off x="0" y="76221"/>
          <a:ext cx="7605133" cy="6019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noFill/>
          <a:prstDash val="solid"/>
        </a:ln>
        <a:effectLst>
          <a:outerShdw blurRad="190500" dist="228600" dir="2700000" algn="ctr" rotWithShape="0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1600" b="1" i="0" kern="1200" dirty="0" smtClean="0"/>
            <a:t/>
          </a:r>
          <a:br>
            <a:rPr lang="bn-BD" sz="1600" b="1" i="0" kern="1200" dirty="0" smtClean="0"/>
          </a:br>
          <a:r>
            <a:rPr lang="bn-BD" sz="8800" b="1" i="1" kern="1200" dirty="0" smtClean="0">
              <a:solidFill>
                <a:schemeClr val="bg1"/>
              </a:solidFill>
            </a:rPr>
            <a:t>ধন্যবাদ</a:t>
          </a:r>
          <a:endParaRPr lang="en-US" sz="1600" i="1" kern="1200" dirty="0">
            <a:solidFill>
              <a:schemeClr val="bg1"/>
            </a:solidFill>
          </a:endParaRPr>
        </a:p>
      </dsp:txBody>
      <dsp:txXfrm>
        <a:off x="0" y="2484141"/>
        <a:ext cx="7605133" cy="2407920"/>
      </dsp:txXfrm>
    </dsp:sp>
    <dsp:sp modelId="{58A75876-58E6-4DB0-ADCD-E3101FDE88E5}">
      <dsp:nvSpPr>
        <dsp:cNvPr id="0" name=""/>
        <dsp:cNvSpPr/>
      </dsp:nvSpPr>
      <dsp:spPr>
        <a:xfrm>
          <a:off x="1447797" y="152404"/>
          <a:ext cx="4851536" cy="430853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2000" r="-22000"/>
          </a:stretch>
        </a:blip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4006D68-4EA0-43BE-ACE5-39B8B51C53B8}">
      <dsp:nvSpPr>
        <dsp:cNvPr id="0" name=""/>
        <dsp:cNvSpPr/>
      </dsp:nvSpPr>
      <dsp:spPr>
        <a:xfrm>
          <a:off x="457206" y="5543555"/>
          <a:ext cx="7010400" cy="476244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38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89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7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144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88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05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075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11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071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03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11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86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3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5.xml"/><Relationship Id="rId7" Type="http://schemas.openxmlformats.org/officeDocument/2006/relationships/image" Target="../media/image1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Layout" Target="../diagrams/layout6.xml"/><Relationship Id="rId7" Type="http://schemas.openxmlformats.org/officeDocument/2006/relationships/image" Target="../media/image12.jpg"/><Relationship Id="rId12" Type="http://schemas.microsoft.com/office/2007/relationships/diagramDrawing" Target="../diagrams/drawing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openxmlformats.org/officeDocument/2006/relationships/diagramColors" Target="../diagrams/colors7.xml"/><Relationship Id="rId5" Type="http://schemas.openxmlformats.org/officeDocument/2006/relationships/diagramColors" Target="../diagrams/colors6.xml"/><Relationship Id="rId10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6.xml"/><Relationship Id="rId9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6458" y="762000"/>
            <a:ext cx="4267200" cy="1143000"/>
          </a:xfrm>
          <a:solidFill>
            <a:schemeClr val="accent6">
              <a:lumMod val="75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8" t="16000" r="21872" b="4160"/>
          <a:stretch/>
        </p:blipFill>
        <p:spPr>
          <a:xfrm>
            <a:off x="1955619" y="2210107"/>
            <a:ext cx="4218039" cy="415228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5619" y="2156698"/>
            <a:ext cx="4445181" cy="415228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896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505200"/>
            <a:ext cx="8305800" cy="2971800"/>
          </a:xfrm>
          <a:solidFill>
            <a:schemeClr val="tx2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পদবীঃ  সহকারি শিক্ষক  (গনিত )                              </a:t>
            </a:r>
            <a:br>
              <a:rPr lang="bn-BD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প্রতিষ্ঠানঃখরনা নাদুর পুকুর ইসলামীয়া উচ্চ বিদ্যালয়,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b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</a:t>
            </a:r>
            <a:r>
              <a:rPr lang="bn-BD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উপজেলাঃ শাজাহানপুর,  জেলাঃবগুড়া,     </a:t>
            </a:r>
            <a:br>
              <a:rPr lang="bn-BD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মোবাইলঃ ০১৭১৩-৭৩৪১৩৫,০১৭৪২-৬০৬৫০৭,</a:t>
            </a:r>
            <a:endParaRPr lang="en-US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956816"/>
            <a:ext cx="6096000" cy="1195387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Autofit/>
          </a:bodyPr>
          <a:lstStyle/>
          <a:p>
            <a:pPr algn="ctr"/>
            <a:r>
              <a:rPr lang="bn-BD" sz="4800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 মোঃ রেজাউল হক</a:t>
            </a:r>
            <a:endParaRPr lang="en-US" sz="4800" dirty="0">
              <a:solidFill>
                <a:srgbClr val="0000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086703635"/>
              </p:ext>
            </p:extLst>
          </p:nvPr>
        </p:nvGraphicFramePr>
        <p:xfrm>
          <a:off x="990600" y="381000"/>
          <a:ext cx="5867400" cy="707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76" y="26233"/>
            <a:ext cx="1368552" cy="1728216"/>
          </a:xfrm>
          <a:prstGeom prst="rect">
            <a:avLst/>
          </a:prstGeom>
          <a:ln>
            <a:noFill/>
          </a:ln>
          <a:effectLst>
            <a:glow rad="88900">
              <a:schemeClr val="accent1"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270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860009946"/>
              </p:ext>
            </p:extLst>
          </p:nvPr>
        </p:nvGraphicFramePr>
        <p:xfrm>
          <a:off x="8915400" y="262328"/>
          <a:ext cx="1368552" cy="1728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951551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3000"/>
            <a:ext cx="9153041" cy="5699502"/>
          </a:xfrm>
          <a:solidFill>
            <a:schemeClr val="accent1">
              <a:lumMod val="75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en-US" sz="49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9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9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49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900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7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BD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en-US" sz="67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67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 </a:t>
            </a:r>
            <a:r>
              <a:rPr lang="bn-BD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en-US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en-US" sz="67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6700" dirty="0" smtClean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 </a:t>
            </a:r>
            <a:r>
              <a:rPr lang="bn-BD" sz="6700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৫০ মিনিট</a:t>
            </a:r>
            <a:r>
              <a:rPr lang="bn-BD" sz="6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BD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২৪/০১/২০১৪</a:t>
            </a:r>
            <a:r>
              <a:rPr lang="bn-BD" sz="4800" dirty="0"/>
              <a:t/>
            </a:r>
            <a:br>
              <a:rPr lang="bn-BD" sz="4800" dirty="0"/>
            </a:br>
            <a:r>
              <a:rPr lang="en-US" sz="4900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en-US" sz="4900" u="sng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bn-BD" sz="49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bn-BD" sz="49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bn-BD" sz="49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bn-BD" sz="49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en-US" sz="49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/>
            </a:r>
            <a:br>
              <a:rPr lang="en-US" sz="49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</a:br>
            <a:r>
              <a:rPr lang="bn-BD" dirty="0"/>
              <a:t/>
            </a:r>
            <a:br>
              <a:rPr lang="bn-BD" dirty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flipH="1">
            <a:off x="0" y="0"/>
            <a:ext cx="9143999" cy="1143000"/>
          </a:xfrm>
          <a:solidFill>
            <a:schemeClr val="accent2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32500" lnSpcReduction="2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                                                                                  </a:t>
            </a:r>
            <a:r>
              <a:rPr lang="bn-BD" dirty="0" smtClean="0">
                <a:solidFill>
                  <a:schemeClr val="accent4"/>
                </a:solidFill>
              </a:rPr>
              <a:t> </a:t>
            </a:r>
            <a:r>
              <a:rPr lang="en-US" dirty="0" smtClean="0">
                <a:solidFill>
                  <a:schemeClr val="accent4"/>
                </a:solidFill>
              </a:rPr>
              <a:t>    </a:t>
            </a:r>
            <a:r>
              <a:rPr lang="bn-BD" sz="16600" b="1" u="sng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পাঠ </a:t>
            </a:r>
            <a:r>
              <a:rPr lang="bn-BD" sz="16600" b="1" u="sng" dirty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16600" b="1" u="sng" dirty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6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16600" b="1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/>
              <a:t>                       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073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/>
          <p:cNvSpPr/>
          <p:nvPr/>
        </p:nvSpPr>
        <p:spPr>
          <a:xfrm>
            <a:off x="1371600" y="838200"/>
            <a:ext cx="6400800" cy="5257800"/>
          </a:xfrm>
          <a:prstGeom prst="flowChartConnector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dirty="0"/>
          </a:p>
        </p:txBody>
      </p:sp>
      <p:sp>
        <p:nvSpPr>
          <p:cNvPr id="4" name="Flowchart: Connector 3"/>
          <p:cNvSpPr/>
          <p:nvPr/>
        </p:nvSpPr>
        <p:spPr>
          <a:xfrm>
            <a:off x="2133600" y="1447800"/>
            <a:ext cx="4876800" cy="41910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2286000" y="1304634"/>
            <a:ext cx="457200" cy="371765"/>
          </a:xfrm>
          <a:prstGeom prst="flowChartConnector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2743200" y="1905000"/>
            <a:ext cx="3429000" cy="3124200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3200400" y="2228659"/>
            <a:ext cx="2514600" cy="2362200"/>
          </a:xfrm>
          <a:prstGeom prst="flowChartConnector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3400425" y="2524429"/>
            <a:ext cx="1981200" cy="1847837"/>
          </a:xfrm>
          <a:prstGeom prst="flowChartConnector">
            <a:avLst/>
          </a:prstGeom>
          <a:solidFill>
            <a:schemeClr val="bg1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562100" y="2218544"/>
                <a:ext cx="723900" cy="642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2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3200" i="1">
                              <a:latin typeface="Cambria Math"/>
                            </a:rPr>
                            <m:t>11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2218544"/>
                <a:ext cx="723900" cy="642868"/>
              </a:xfrm>
              <a:prstGeom prst="rect">
                <a:avLst/>
              </a:prstGeom>
              <a:blipFill rotWithShape="1">
                <a:blip r:embed="rId2"/>
                <a:stretch>
                  <a:fillRect r="-126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562100" y="3124200"/>
                <a:ext cx="361950" cy="5711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800" i="1"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2800" i="1">
                              <a:latin typeface="Cambria Math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2100" y="3124200"/>
                <a:ext cx="361950" cy="571118"/>
              </a:xfrm>
              <a:prstGeom prst="rect">
                <a:avLst/>
              </a:prstGeom>
              <a:blipFill rotWithShape="1">
                <a:blip r:embed="rId3"/>
                <a:stretch>
                  <a:fillRect r="-4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743075" y="4267200"/>
                <a:ext cx="542925" cy="7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075" y="4267200"/>
                <a:ext cx="542925" cy="780470"/>
              </a:xfrm>
              <a:prstGeom prst="rect">
                <a:avLst/>
              </a:prstGeom>
              <a:blipFill rotWithShape="1">
                <a:blip r:embed="rId4"/>
                <a:stretch>
                  <a:fillRect r="-303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10400" y="2539978"/>
                <a:ext cx="609600" cy="7229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36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2539978"/>
                <a:ext cx="609600" cy="722955"/>
              </a:xfrm>
              <a:prstGeom prst="rect">
                <a:avLst/>
              </a:prstGeom>
              <a:blipFill rotWithShape="1">
                <a:blip r:embed="rId5"/>
                <a:stretch>
                  <a:fillRect r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200400" y="914400"/>
                <a:ext cx="1257300" cy="780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4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4000" i="1">
                              <a:solidFill>
                                <a:prstClr val="black"/>
                              </a:solidFill>
                              <a:latin typeface="Cambria Math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0400" y="914400"/>
                <a:ext cx="1257300" cy="78047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172200" y="3695318"/>
            <a:ext cx="685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600" dirty="0">
                <a:solidFill>
                  <a:prstClr val="black"/>
                </a:solidFill>
              </a:rPr>
              <a:t>⅕</a:t>
            </a:r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410200" y="4648200"/>
            <a:ext cx="91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800" dirty="0">
                <a:solidFill>
                  <a:prstClr val="black"/>
                </a:solidFill>
              </a:rPr>
              <a:t>⅘</a:t>
            </a:r>
          </a:p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6172200" y="2901455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dirty="0">
                <a:solidFill>
                  <a:prstClr val="black"/>
                </a:solidFill>
              </a:rPr>
              <a:t>⅛</a:t>
            </a:r>
          </a:p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286000" y="3467100"/>
            <a:ext cx="4572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400" dirty="0">
                <a:solidFill>
                  <a:prstClr val="black"/>
                </a:solidFill>
              </a:rPr>
              <a:t>⅞</a:t>
            </a: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164111" y="1447800"/>
            <a:ext cx="799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dirty="0">
                <a:solidFill>
                  <a:prstClr val="black"/>
                </a:solidFill>
              </a:rPr>
              <a:t>⅗</a:t>
            </a:r>
          </a:p>
          <a:p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276600" y="1999638"/>
            <a:ext cx="762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sz="3200" dirty="0">
                <a:solidFill>
                  <a:prstClr val="black"/>
                </a:solidFill>
              </a:rPr>
              <a:t>-</a:t>
            </a:r>
            <a:r>
              <a:rPr lang="en-US" sz="3200" dirty="0">
                <a:solidFill>
                  <a:prstClr val="black"/>
                </a:solidFill>
              </a:rPr>
              <a:t>7</a:t>
            </a:r>
            <a:endParaRPr lang="bn-BD" sz="54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895600" y="2648129"/>
            <a:ext cx="5334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-1</a:t>
            </a:r>
          </a:p>
          <a:p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971800" y="4076134"/>
            <a:ext cx="6858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n-BD" dirty="0">
                <a:solidFill>
                  <a:prstClr val="black"/>
                </a:solidFill>
              </a:rPr>
              <a:t>-</a:t>
            </a:r>
            <a:r>
              <a:rPr lang="bn-BD" sz="2800" dirty="0">
                <a:solidFill>
                  <a:prstClr val="black"/>
                </a:solidFill>
              </a:rPr>
              <a:t>৪</a:t>
            </a:r>
            <a:endParaRPr lang="en-US" sz="28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0200" y="2392195"/>
            <a:ext cx="60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200" dirty="0">
                <a:solidFill>
                  <a:prstClr val="black"/>
                </a:solidFill>
              </a:rPr>
              <a:t>-2</a:t>
            </a:r>
          </a:p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829050" y="4541757"/>
            <a:ext cx="1123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-4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563848" y="3695318"/>
            <a:ext cx="455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-5</a:t>
            </a:r>
            <a:endParaRPr lang="en-US" dirty="0"/>
          </a:p>
        </p:txBody>
      </p:sp>
      <p:sp>
        <p:nvSpPr>
          <p:cNvPr id="28" name="Flowchart: Connector 27"/>
          <p:cNvSpPr/>
          <p:nvPr/>
        </p:nvSpPr>
        <p:spPr>
          <a:xfrm>
            <a:off x="4762500" y="2539978"/>
            <a:ext cx="190500" cy="141552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3162300" y="3409759"/>
            <a:ext cx="266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o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3429000" y="2956654"/>
            <a:ext cx="561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dirty="0">
                <a:solidFill>
                  <a:prstClr val="black"/>
                </a:solidFill>
              </a:rPr>
              <a:t>9</a:t>
            </a:r>
          </a:p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862622" y="3368248"/>
            <a:ext cx="8191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800" dirty="0">
                <a:solidFill>
                  <a:prstClr val="black"/>
                </a:solidFill>
              </a:rPr>
              <a:t>1</a:t>
            </a:r>
          </a:p>
          <a:p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4543425" y="3732924"/>
            <a:ext cx="62068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>
                <a:solidFill>
                  <a:prstClr val="black"/>
                </a:solidFill>
              </a:rPr>
              <a:t>6</a:t>
            </a:r>
          </a:p>
          <a:p>
            <a:endParaRPr lang="en-US" dirty="0"/>
          </a:p>
        </p:txBody>
      </p:sp>
      <p:sp>
        <p:nvSpPr>
          <p:cNvPr id="33" name="TextBox 32"/>
          <p:cNvSpPr txBox="1"/>
          <p:nvPr/>
        </p:nvSpPr>
        <p:spPr>
          <a:xfrm>
            <a:off x="4038600" y="2610754"/>
            <a:ext cx="4191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dirty="0">
                <a:solidFill>
                  <a:prstClr val="black"/>
                </a:solidFill>
              </a:rPr>
              <a:t>3</a:t>
            </a:r>
          </a:p>
          <a:p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4543425" y="2864321"/>
            <a:ext cx="114424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6000" dirty="0">
                <a:solidFill>
                  <a:prstClr val="black"/>
                </a:solidFill>
              </a:rPr>
              <a:t>2</a:t>
            </a:r>
          </a:p>
          <a:p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937167" y="-12678"/>
            <a:ext cx="3867774" cy="10464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lvl="0" algn="ctr"/>
            <a:r>
              <a:rPr lang="bn-BD" sz="44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চিত্র দেখে  বল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18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5 -0.08879 C 0.41788 -0.08879 0.575 0.08208 0.575 0.29433 C 0.575 0.50497 0.41788 0.67699 0.225 0.67699 C 0.03194 0.67699 -0.125 0.50497 -0.125 0.29433 C -0.125 0.08208 0.03194 -0.08879 0.225 -0.08879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8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828800"/>
            <a:ext cx="9144000" cy="5029200"/>
          </a:xfrm>
          <a:solidFill>
            <a:schemeClr val="tx2"/>
          </a:solidFill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bn-BD" dirty="0" smtClean="0"/>
              <a:t>  </a:t>
            </a:r>
            <a:r>
              <a:rPr lang="bn-BD" sz="8000" dirty="0" smtClean="0"/>
              <a:t/>
            </a:r>
            <a:br>
              <a:rPr lang="bn-BD" sz="8000" dirty="0" smtClean="0"/>
            </a:br>
            <a:r>
              <a:rPr lang="bn-BD" sz="8000" dirty="0" smtClean="0"/>
              <a:t>   </a:t>
            </a:r>
            <a:r>
              <a:rPr lang="bn-BD" sz="9800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বাস্তব সংখ্যা</a:t>
            </a:r>
            <a:r>
              <a:rPr lang="bn-BD" sz="8000" dirty="0" smtClean="0"/>
              <a:t/>
            </a:r>
            <a:br>
              <a:rPr lang="bn-BD" sz="8000" dirty="0" smtClean="0"/>
            </a:br>
            <a:r>
              <a:rPr lang="bn-BD" sz="8000" dirty="0" smtClean="0"/>
              <a:t> </a:t>
            </a:r>
            <a:r>
              <a:rPr lang="en-US" sz="8000" dirty="0" smtClean="0"/>
              <a:t>        </a:t>
            </a:r>
            <a:r>
              <a:rPr lang="en-US" sz="4400" dirty="0" smtClean="0"/>
              <a:t>(real number)</a:t>
            </a:r>
            <a:r>
              <a:rPr lang="bn-BD" sz="8000" dirty="0" smtClean="0"/>
              <a:t>   </a:t>
            </a:r>
            <a:br>
              <a:rPr lang="bn-BD" sz="8000" dirty="0" smtClean="0"/>
            </a:br>
            <a:r>
              <a:rPr lang="bn-BD" sz="8000" dirty="0" smtClean="0"/>
              <a:t/>
            </a:r>
            <a:br>
              <a:rPr lang="bn-BD" sz="8000" dirty="0" smtClean="0"/>
            </a:br>
            <a:r>
              <a:rPr lang="bn-BD" sz="8000" dirty="0" smtClean="0"/>
              <a:t/>
            </a:r>
            <a:br>
              <a:rPr lang="bn-BD" sz="8000" dirty="0" smtClean="0"/>
            </a:br>
            <a:endParaRPr lang="en-US" sz="8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0"/>
            <a:ext cx="9144000" cy="1828800"/>
          </a:xfrm>
          <a:solidFill>
            <a:schemeClr val="tx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sz="3200" dirty="0" smtClean="0"/>
              <a:t>        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</a:rPr>
              <a:t>আজকের পাঠ </a:t>
            </a:r>
            <a:r>
              <a:rPr lang="en-US" sz="6000" dirty="0" smtClean="0">
                <a:solidFill>
                  <a:schemeClr val="accent6">
                    <a:lumMod val="75000"/>
                  </a:schemeClr>
                </a:solidFill>
              </a:rPr>
              <a:t>...</a:t>
            </a:r>
            <a:r>
              <a:rPr lang="bn-BD" sz="6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9493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1143000"/>
            <a:ext cx="8839200" cy="12954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pPr algn="l"/>
            <a:r>
              <a:rPr lang="bn-BD" dirty="0" smtClean="0"/>
              <a:t>    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শেষে শিক্ষার্থীরা </a:t>
            </a:r>
            <a:r>
              <a:rPr lang="en-US" sz="5400" smtClean="0">
                <a:solidFill>
                  <a:srgbClr val="C00000"/>
                </a:solidFill>
              </a:rPr>
              <a:t>…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570381"/>
            <a:ext cx="8839200" cy="367802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      </a:t>
            </a:r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    </a:t>
            </a:r>
            <a:r>
              <a:rPr lang="en-US" dirty="0" smtClean="0"/>
              <a:t> </a:t>
            </a:r>
            <a:r>
              <a:rPr lang="bn-BD" dirty="0" smtClean="0"/>
              <a:t>  </a:t>
            </a:r>
            <a:r>
              <a:rPr lang="bn-BD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সংখ্যার শ্রেণীবিন্যাস করতে পারবে </a:t>
            </a:r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b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সংখ্যাকে দশমিকে প্রকাশ করে আসন্ন </a:t>
            </a:r>
          </a:p>
          <a:p>
            <a:pPr algn="l"/>
            <a:r>
              <a:rPr lang="bn-BD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মান নির্ণয় করতে পারবে।</a:t>
            </a:r>
            <a:r>
              <a:rPr lang="bn-B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</a:t>
            </a:r>
            <a:b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দশমিক ভগ্নাংশের শ্রেণীবিন্যাস করতে </a:t>
            </a:r>
            <a:b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পারবে।   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09565" y="3086772"/>
            <a:ext cx="694841" cy="345638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85979" y="3960574"/>
            <a:ext cx="694841" cy="338560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85979" y="5285686"/>
            <a:ext cx="685800" cy="408432"/>
          </a:xfrm>
          <a:prstGeom prst="rightArrow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400" y="207310"/>
            <a:ext cx="2895600" cy="76944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422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5410200" cy="1143000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l"/>
            <a:r>
              <a:rPr lang="en-US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 দেখি ও বলি</a:t>
            </a:r>
            <a:r>
              <a:rPr lang="bn-B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46" y="1554353"/>
            <a:ext cx="3733800" cy="4495800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3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524000"/>
            <a:ext cx="4038600" cy="45720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15" name="TextBox 14"/>
          <p:cNvSpPr txBox="1"/>
          <p:nvPr/>
        </p:nvSpPr>
        <p:spPr>
          <a:xfrm>
            <a:off x="1371600" y="6172200"/>
            <a:ext cx="1676400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বাস্তব সংখ্যা</a:t>
            </a:r>
            <a:endParaRPr lang="en-US" sz="20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334000" y="6138286"/>
            <a:ext cx="1676400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2000" b="1" dirty="0" smtClean="0"/>
              <a:t>বাস্তব সংখ্যা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3669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718" y="3962400"/>
            <a:ext cx="7239000" cy="135421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lvl="0"/>
            <a:r>
              <a:rPr lang="bn-BD" sz="3200" b="1" dirty="0">
                <a:latin typeface="NikoshBAN" pitchFamily="2" charset="0"/>
                <a:cs typeface="NikoshBAN" pitchFamily="2" charset="0"/>
              </a:rPr>
              <a:t>১। উত্তরঃ- সকল মূলদ এবং অমূলদ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সংখ্যাকে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lvl="0"/>
            <a:r>
              <a:rPr lang="bn-BD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        বাস্তব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সংখ্যা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বলা হয়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83236" y="2910590"/>
            <a:ext cx="4038600" cy="104644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lvl="0"/>
            <a:r>
              <a:rPr lang="bn-BD" sz="44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</a:t>
            </a:r>
            <a:endParaRPr lang="en-US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1524000"/>
            <a:ext cx="7239000" cy="156966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প্রশ্ন- </a:t>
            </a:r>
            <a:r>
              <a:rPr lang="bn-BD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সংখ্যা কি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r>
              <a:rPr lang="bn-BD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bn-BD" sz="4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(একক কাজ </a:t>
            </a:r>
            <a:r>
              <a:rPr lang="bn-BD" sz="40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BD" sz="4800" u="sng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10718" y="724579"/>
            <a:ext cx="3137941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কর্মপত্র-১</a:t>
            </a:r>
            <a:r>
              <a:rPr lang="bn-BD" sz="4400" dirty="0" smtClean="0"/>
              <a:t>,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263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1146720"/>
            <a:ext cx="8229600" cy="1815882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br>
              <a:rPr lang="bn-BD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প্রশ্ন- </a:t>
            </a:r>
            <a:r>
              <a:rPr lang="bn-BD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বাস্তব সংখ্যার </a:t>
            </a:r>
            <a:r>
              <a:rPr lang="bn-BD" sz="4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উপসেট সমূহ বর্ণনা কর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</a:p>
          <a:p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                     (একক কাজ </a:t>
            </a:r>
            <a:r>
              <a:rPr lang="bn-BD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4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endParaRPr lang="en-US" b="1" dirty="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024538241"/>
              </p:ext>
            </p:extLst>
          </p:nvPr>
        </p:nvGraphicFramePr>
        <p:xfrm>
          <a:off x="685800" y="377279"/>
          <a:ext cx="2438400" cy="830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85800" y="3612681"/>
                <a:ext cx="8077200" cy="2862322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bn-BD" sz="3600" b="1" dirty="0">
                    <a:latin typeface="NikoshBAN" pitchFamily="2" charset="0"/>
                    <a:cs typeface="NikoshBAN" pitchFamily="2" charset="0"/>
                  </a:rPr>
                  <a:t>২। উত্তরঃ- বাস্তব সংখ্যার উপসেট সমূহহলঃ </a:t>
                </a:r>
                <a:r>
                  <a:rPr lang="en-US" sz="3600" b="1" dirty="0">
                    <a:latin typeface="NikoshBAN" pitchFamily="2" charset="0"/>
                    <a:cs typeface="NikoshBAN" pitchFamily="2" charset="0"/>
                  </a:rPr>
                  <a:t> </a:t>
                </a:r>
                <a:br>
                  <a:rPr lang="en-US" sz="3600" b="1" dirty="0">
                    <a:latin typeface="NikoshBAN" pitchFamily="2" charset="0"/>
                    <a:cs typeface="NikoshBAN" pitchFamily="2" charset="0"/>
                  </a:rPr>
                </a:br>
                <a:r>
                  <a:rPr lang="en-US" sz="3600" b="1" dirty="0">
                    <a:latin typeface="NikoshBAN" pitchFamily="2" charset="0"/>
                    <a:cs typeface="NikoshBAN" pitchFamily="2" charset="0"/>
                  </a:rPr>
                  <a:t>      </a:t>
                </a:r>
                <a:r>
                  <a:rPr lang="bn-BD" sz="3600" b="1" dirty="0">
                    <a:latin typeface="NikoshBAN" pitchFamily="2" charset="0"/>
                    <a:cs typeface="NikoshBAN" pitchFamily="2" charset="0"/>
                  </a:rPr>
                  <a:t>   স্বাভাবিক সংখ্যার সেট, পূর্ণ সংখ্যারসেট,                </a:t>
                </a:r>
                <a:br>
                  <a:rPr lang="bn-BD" sz="3600" b="1" dirty="0">
                    <a:latin typeface="NikoshBAN" pitchFamily="2" charset="0"/>
                    <a:cs typeface="NikoshBAN" pitchFamily="2" charset="0"/>
                  </a:rPr>
                </a:br>
                <a:r>
                  <a:rPr lang="bn-BD" sz="3600" b="1" dirty="0">
                    <a:latin typeface="NikoshBAN" pitchFamily="2" charset="0"/>
                    <a:cs typeface="NikoshBAN" pitchFamily="2" charset="0"/>
                  </a:rPr>
                  <a:t>       ভংগ্নাংশ সংখ্যার সেট, মূলদ</a:t>
                </a:r>
                <a:r>
                  <a:rPr lang="en-US" sz="3600" b="1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b="1" dirty="0">
                    <a:latin typeface="NikoshBAN" pitchFamily="2" charset="0"/>
                    <a:cs typeface="NikoshBAN" pitchFamily="2" charset="0"/>
                  </a:rPr>
                  <a:t>সংখ্যার সেট,   </a:t>
                </a:r>
                <a:br>
                  <a:rPr lang="bn-BD" sz="3600" b="1" dirty="0">
                    <a:latin typeface="NikoshBAN" pitchFamily="2" charset="0"/>
                    <a:cs typeface="NikoshBAN" pitchFamily="2" charset="0"/>
                  </a:rPr>
                </a:br>
                <a:r>
                  <a:rPr lang="bn-BD" sz="3600" b="1" dirty="0">
                    <a:latin typeface="NikoshBAN" pitchFamily="2" charset="0"/>
                    <a:cs typeface="NikoshBAN" pitchFamily="2" charset="0"/>
                  </a:rPr>
                  <a:t>       ও অমূলদ সংখ্যার সেট অর্থাৎ </a:t>
                </a:r>
                <a:r>
                  <a:rPr lang="en-US" sz="3600" b="1" dirty="0" err="1">
                    <a:latin typeface="NikoshBAN" pitchFamily="2" charset="0"/>
                    <a:cs typeface="NikoshBAN" pitchFamily="2" charset="0"/>
                  </a:rPr>
                  <a:t>N,I,F,Q,Ir</a:t>
                </a:r>
                <a14:m>
                  <m:oMath xmlns:m="http://schemas.openxmlformats.org/officeDocument/2006/math">
                    <m:r>
                      <a:rPr lang="en-US" sz="3600" b="1">
                        <a:latin typeface="Cambria Math"/>
                      </a:rPr>
                      <m:t>⋐</m:t>
                    </m:r>
                    <m:r>
                      <a:rPr lang="en-US" sz="3600" b="1" i="1">
                        <a:latin typeface="Cambria Math"/>
                      </a:rPr>
                      <m:t>𝑹</m:t>
                    </m:r>
                  </m:oMath>
                </a14:m>
                <a:endParaRPr lang="en-US" sz="3600" b="1" dirty="0">
                  <a:latin typeface="NikoshBAN" pitchFamily="2" charset="0"/>
                  <a:cs typeface="NikoshBAN" pitchFamily="2" charset="0"/>
                </a:endParaRPr>
              </a:p>
              <a:p>
                <a:endParaRPr lang="en-US" sz="3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612681"/>
                <a:ext cx="8077200" cy="2862322"/>
              </a:xfrm>
              <a:prstGeom prst="rect">
                <a:avLst/>
              </a:prstGeom>
              <a:blipFill rotWithShape="1">
                <a:blip r:embed="rId7"/>
                <a:stretch>
                  <a:fillRect l="-2105" t="-2526" r="-834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685800" y="2572431"/>
            <a:ext cx="2895600" cy="76944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</a:t>
            </a:r>
            <a:endParaRPr lang="en-US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22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AsOne/>
      </p:bldGraphic>
      <p:bldP spid="10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133600"/>
            <a:ext cx="6269725" cy="320040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TextBox 2"/>
          <p:cNvSpPr txBox="1"/>
          <p:nvPr/>
        </p:nvSpPr>
        <p:spPr>
          <a:xfrm>
            <a:off x="1143000" y="609600"/>
            <a:ext cx="54864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bn-BD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 ছবি দেখে বলি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5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9482" y="1219200"/>
            <a:ext cx="7772400" cy="2209800"/>
          </a:xfrm>
          <a:solidFill>
            <a:schemeClr val="accent3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rmAutofit fontScale="40000" lnSpcReduction="20000"/>
          </a:bodyPr>
          <a:lstStyle/>
          <a:p>
            <a:r>
              <a:rPr lang="bn-BD" dirty="0" smtClean="0"/>
              <a:t>      </a:t>
            </a:r>
            <a:br>
              <a:rPr lang="bn-BD" dirty="0" smtClean="0"/>
            </a:br>
            <a:r>
              <a:rPr lang="en-US" dirty="0" smtClean="0"/>
              <a:t>    </a:t>
            </a:r>
            <a:r>
              <a:rPr lang="bn-BD" dirty="0" smtClean="0"/>
              <a:t>       </a:t>
            </a:r>
            <a:br>
              <a:rPr lang="bn-BD" dirty="0" smtClean="0"/>
            </a:br>
            <a:r>
              <a:rPr lang="bn-BD" sz="3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3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7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10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প্রশ্ন- ১।  -২ এবং -১ এর মধ্যে দুইটি মূলদ   </a:t>
            </a:r>
          </a:p>
          <a:p>
            <a:r>
              <a:rPr lang="bn-BD" sz="10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0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সংখ্যা নির্ণয় কর।  </a:t>
            </a:r>
            <a:r>
              <a:rPr lang="bn-BD" sz="8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(জোড়ায় কাজ)</a:t>
            </a:r>
            <a:r>
              <a:rPr lang="bn-BD" sz="9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5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5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500" b="1" dirty="0" smtClean="0">
                <a:latin typeface="NikoshBAN" pitchFamily="2" charset="0"/>
                <a:cs typeface="NikoshBAN" pitchFamily="2" charset="0"/>
              </a:rPr>
            </a:br>
            <a:r>
              <a:rPr lang="en-US" sz="3400" dirty="0" smtClean="0"/>
              <a:t/>
            </a:r>
            <a:br>
              <a:rPr lang="en-US" sz="3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2000" y="4038600"/>
            <a:ext cx="7772400" cy="2438400"/>
          </a:xfrm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no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১।(উত্তরঃ) -২ এবং -১ এর মধ্যে  </a:t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en-US" dirty="0">
                <a:latin typeface="NikoshBAN" pitchFamily="2" charset="0"/>
                <a:cs typeface="NikoshBAN" pitchFamily="2" charset="0"/>
              </a:rPr>
              <a:t>        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মূলদ সংখ্যা দুইিট হলঃ </a:t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>      ক) -৩/২= -১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৫</a:t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r>
              <a:rPr lang="bn-BD" dirty="0">
                <a:latin typeface="NikoshBAN" pitchFamily="2" charset="0"/>
                <a:cs typeface="NikoshBAN" pitchFamily="2" charset="0"/>
              </a:rPr>
              <a:t>       খ) -৭/৪= -১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dirty="0">
                <a:latin typeface="NikoshBAN" pitchFamily="2" charset="0"/>
                <a:cs typeface="NikoshBAN" pitchFamily="2" charset="0"/>
              </a:rPr>
              <a:t>৭৫</a:t>
            </a:r>
            <a:br>
              <a:rPr lang="bn-BD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89482" y="3276600"/>
            <a:ext cx="1981200" cy="76944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</a:t>
            </a:r>
            <a:endParaRPr lang="en-US" dirty="0">
              <a:solidFill>
                <a:srgbClr val="00B0F0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133896966"/>
              </p:ext>
            </p:extLst>
          </p:nvPr>
        </p:nvGraphicFramePr>
        <p:xfrm>
          <a:off x="914400" y="152400"/>
          <a:ext cx="2133600" cy="646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84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/>
      <p:bldP spid="5" grpId="0"/>
      <p:bldGraphic spid="6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" y="1393691"/>
            <a:ext cx="2514600" cy="639762"/>
          </a:xfrm>
          <a:ln w="34925"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>
            <a:noAutofit/>
          </a:bodyPr>
          <a:lstStyle/>
          <a:p>
            <a:r>
              <a:rPr lang="bn-BD" sz="1200" dirty="0" smtClean="0"/>
              <a:t>   </a:t>
            </a:r>
          </a:p>
          <a:p>
            <a:r>
              <a:rPr lang="bn-BD" dirty="0" smtClean="0">
                <a:solidFill>
                  <a:schemeClr val="accent2"/>
                </a:solidFill>
              </a:rPr>
              <a:t>ভগ্নাংশ সংখ্যা</a:t>
            </a:r>
            <a:r>
              <a:rPr lang="bn-BD" sz="1200" dirty="0" smtClean="0"/>
              <a:t/>
            </a:r>
            <a:br>
              <a:rPr lang="bn-BD" sz="1200" dirty="0" smtClean="0"/>
            </a:br>
            <a:r>
              <a:rPr lang="bn-BD" sz="1200" dirty="0" smtClean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936017"/>
            <a:ext cx="8537575" cy="4495800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447800" y="228600"/>
            <a:ext cx="5257800" cy="1143000"/>
          </a:xfrm>
          <a:solidFill>
            <a:schemeClr val="accent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l"/>
            <a:r>
              <a:rPr lang="bn-BD" dirty="0" smtClean="0"/>
              <a:t> </a:t>
            </a:r>
            <a:r>
              <a:rPr lang="en-US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6000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ছবি দেখে বলি।</a:t>
            </a:r>
            <a:r>
              <a:rPr lang="en-US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1143000" y="1751351"/>
            <a:ext cx="1371600" cy="152524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3657600" y="1936017"/>
            <a:ext cx="2286000" cy="134058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943600" y="156668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686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65870028"/>
              </p:ext>
            </p:extLst>
          </p:nvPr>
        </p:nvGraphicFramePr>
        <p:xfrm>
          <a:off x="1091784" y="624536"/>
          <a:ext cx="2146716" cy="769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93033" y="1600200"/>
                <a:ext cx="7620000" cy="2051459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2800" dirty="0" smtClean="0"/>
                  <a:t> </a:t>
                </a:r>
                <a:r>
                  <a:rPr lang="bn-BD" sz="3600" b="1" dirty="0" smtClean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২। প্রশ্ন-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২</m:t>
                        </m:r>
                      </m:num>
                      <m:den>
                        <m: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৩</m:t>
                        </m:r>
                      </m:den>
                    </m:f>
                  </m:oMath>
                </a14:m>
                <a:r>
                  <a:rPr lang="bn-BD" sz="3600" b="1" dirty="0" smtClean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ও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৩</m:t>
                        </m:r>
                      </m:num>
                      <m:den>
                        <m: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৮</m:t>
                        </m:r>
                      </m:den>
                    </m:f>
                  </m:oMath>
                </a14:m>
                <a:r>
                  <a:rPr lang="bn-BD" sz="3600" b="1" dirty="0" smtClean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সংখ্যা দুইটিকে আসন্ন দশমিক </a:t>
                </a:r>
              </a:p>
              <a:p>
                <a:r>
                  <a:rPr lang="bn-BD" sz="36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b="1" dirty="0" smtClean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  আকারে প্রকাশ কর।</a:t>
                </a:r>
                <a:r>
                  <a:rPr lang="bn-BD" sz="2400" b="1" dirty="0" smtClean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                                        </a:t>
                </a:r>
              </a:p>
              <a:p>
                <a:r>
                  <a:rPr lang="bn-BD" sz="24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400" dirty="0" smtClean="0">
                    <a:latin typeface="NikoshBAN" pitchFamily="2" charset="0"/>
                    <a:cs typeface="NikoshBAN" pitchFamily="2" charset="0"/>
                  </a:rPr>
                  <a:t>                                                           </a:t>
                </a:r>
                <a:r>
                  <a:rPr lang="bn-BD" sz="2800" dirty="0" smtClean="0">
                    <a:solidFill>
                      <a:schemeClr val="bg2">
                        <a:lumMod val="10000"/>
                      </a:schemeClr>
                    </a:solidFill>
                    <a:latin typeface="NikoshBAN" pitchFamily="2" charset="0"/>
                    <a:cs typeface="NikoshBAN" pitchFamily="2" charset="0"/>
                  </a:rPr>
                  <a:t>(জোড়ায় কাজ</a:t>
                </a:r>
                <a:r>
                  <a:rPr lang="bn-BD" sz="2000" dirty="0" smtClean="0"/>
                  <a:t>) </a:t>
                </a:r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3033" y="1600200"/>
                <a:ext cx="7620000" cy="2051459"/>
              </a:xfrm>
              <a:prstGeom prst="rect">
                <a:avLst/>
              </a:prstGeom>
              <a:blipFill rotWithShape="1">
                <a:blip r:embed="rId7"/>
                <a:stretch>
                  <a:fillRect l="-2231" b="-350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371600" y="3657600"/>
            <a:ext cx="37338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71600" y="4572000"/>
                <a:ext cx="6858000" cy="1371594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400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ক)৩/৮=০</a:t>
                </a:r>
                <a:r>
                  <a:rPr lang="en-US" sz="400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.</a:t>
                </a:r>
                <a:r>
                  <a:rPr lang="bn-BD" sz="400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৩৭৫ </a:t>
                </a:r>
                <a:br>
                  <a:rPr lang="bn-BD" sz="400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</a:br>
                <a:r>
                  <a:rPr lang="bn-BD" sz="4000" b="1" dirty="0" smtClean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খ</a:t>
                </a:r>
                <a:r>
                  <a:rPr lang="bn-BD" sz="400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) ২/৩=০</a:t>
                </a:r>
                <a:r>
                  <a:rPr lang="en-US" sz="400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.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40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accPr>
                      <m:e>
                        <m:r>
                          <a:rPr lang="bn-BD" sz="40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৬</m:t>
                        </m:r>
                      </m:e>
                    </m:acc>
                  </m:oMath>
                </a14:m>
                <a:endParaRPr lang="en-US" sz="4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572000"/>
                <a:ext cx="6858000" cy="1371594"/>
              </a:xfrm>
              <a:prstGeom prst="rect">
                <a:avLst/>
              </a:prstGeom>
              <a:blipFill rotWithShape="1">
                <a:blip r:embed="rId8"/>
                <a:stretch>
                  <a:fillRect l="-3100" t="-6522" b="-2087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952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3" grpId="0"/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366813383"/>
              </p:ext>
            </p:extLst>
          </p:nvPr>
        </p:nvGraphicFramePr>
        <p:xfrm>
          <a:off x="2406546" y="228600"/>
          <a:ext cx="47244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568315"/>
            <a:ext cx="5486400" cy="34290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152560238"/>
              </p:ext>
            </p:extLst>
          </p:nvPr>
        </p:nvGraphicFramePr>
        <p:xfrm>
          <a:off x="6019800" y="1600200"/>
          <a:ext cx="2590800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514600" y="1653915"/>
            <a:ext cx="914400" cy="1317885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85800" y="1520812"/>
            <a:ext cx="2743200" cy="523220"/>
          </a:xfrm>
          <a:prstGeom prst="rect">
            <a:avLst/>
          </a:prstGeom>
          <a:solidFill>
            <a:srgbClr val="0070C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সসীম দশমিক ভগ্নাংশ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5029200" y="1853970"/>
            <a:ext cx="1371600" cy="11178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562600" y="1520812"/>
            <a:ext cx="3124200" cy="523220"/>
          </a:xfrm>
          <a:prstGeom prst="rect">
            <a:avLst/>
          </a:prstGeo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dirty="0" smtClean="0"/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অসীম দশমীক ভগ্নাংশ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426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P spid="10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450078"/>
            <a:ext cx="3352800" cy="104644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 anchor="t">
            <a:spAutoFit/>
          </a:bodyPr>
          <a:lstStyle/>
          <a:p>
            <a:pPr lvl="0"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কর্মপত্র-৩</a:t>
            </a:r>
            <a:r>
              <a:rPr lang="bn-BD" sz="4400" b="1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,</a:t>
            </a:r>
            <a:endParaRPr lang="en-US" sz="44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5551" y="1447800"/>
            <a:ext cx="7772400" cy="132343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dirty="0"/>
              <a:t> </a:t>
            </a:r>
            <a:r>
              <a:rPr lang="bn-BD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প্রশ্ন-১। </a:t>
            </a:r>
            <a:r>
              <a:rPr lang="bn-BD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দশমিক </a:t>
            </a:r>
            <a:r>
              <a:rPr lang="bn-BD" sz="4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ভগ্নাংশ </a:t>
            </a:r>
            <a:r>
              <a:rPr lang="bn-BD" sz="4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 প্রকার ও কি কি?</a:t>
            </a:r>
            <a:r>
              <a:rPr lang="bn-BD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4000" b="1" dirty="0" smtClean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BD" sz="4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             </a:t>
            </a:r>
            <a:r>
              <a:rPr lang="bn-BD" sz="36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(দলগত কাজ)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33072" y="2613285"/>
            <a:ext cx="3429000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+mj-ea"/>
                <a:cs typeface="NikoshBAN" pitchFamily="2" charset="0"/>
              </a:rPr>
              <a:t>  সমাধানঃ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06905" y="3505200"/>
                <a:ext cx="7772400" cy="1938992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4000" b="1" dirty="0" smtClean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    দশমিক </a:t>
                </a:r>
                <a:r>
                  <a:rPr lang="bn-BD" sz="4000" b="1" dirty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ভগ্নাংশ দুই প্রকার </a:t>
                </a:r>
                <a:r>
                  <a:rPr lang="bn-BD" sz="4000" b="1" dirty="0">
                    <a:solidFill>
                      <a:prstClr val="black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/>
                </a:r>
                <a:br>
                  <a:rPr lang="bn-BD" sz="4000" b="1" dirty="0">
                    <a:solidFill>
                      <a:prstClr val="black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</a:br>
                <a:r>
                  <a:rPr lang="bn-BD" sz="4000" b="1" dirty="0">
                    <a:solidFill>
                      <a:prstClr val="black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       </a:t>
                </a:r>
                <a:r>
                  <a:rPr lang="bn-BD" sz="4000" b="1" dirty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যথা-</a:t>
                </a:r>
                <a14:m>
                  <m:oMath xmlns:m="http://schemas.openxmlformats.org/officeDocument/2006/math">
                    <m:r>
                      <a:rPr lang="bn-BD" sz="4000" b="1" i="1">
                        <a:solidFill>
                          <a:srgbClr val="9BBB59"/>
                        </a:solidFill>
                        <a:latin typeface="Cambria Math"/>
                        <a:ea typeface="Cambria Math"/>
                      </a:rPr>
                      <m:t>𝕚</m:t>
                    </m:r>
                  </m:oMath>
                </a14:m>
                <a:r>
                  <a:rPr lang="bn-BD" sz="4000" b="1" dirty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) সসীম দশমিক ভগ্নাংশ </a:t>
                </a:r>
                <a:br>
                  <a:rPr lang="bn-BD" sz="4000" b="1" dirty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</a:br>
                <a:r>
                  <a:rPr lang="bn-BD" sz="4000" b="1" dirty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4000" b="1">
                        <a:solidFill>
                          <a:srgbClr val="9BBB59"/>
                        </a:solidFill>
                        <a:latin typeface="Cambria Math"/>
                        <a:ea typeface="Cambria Math"/>
                      </a:rPr>
                      <m:t>              </m:t>
                    </m:r>
                    <m:r>
                      <a:rPr lang="bn-BD" sz="4000" b="1" i="1">
                        <a:solidFill>
                          <a:srgbClr val="9BBB59"/>
                        </a:solidFill>
                        <a:latin typeface="Cambria Math"/>
                        <a:ea typeface="Cambria Math"/>
                      </a:rPr>
                      <m:t>𝕚𝕚</m:t>
                    </m:r>
                  </m:oMath>
                </a14:m>
                <a:r>
                  <a:rPr lang="bn-BD" sz="4000" b="1" dirty="0">
                    <a:solidFill>
                      <a:srgbClr val="9BBB59"/>
                    </a:solidFill>
                    <a:latin typeface="NikoshBAN" pitchFamily="2" charset="0"/>
                    <a:ea typeface="+mj-ea"/>
                    <a:cs typeface="NikoshBAN" pitchFamily="2" charset="0"/>
                  </a:rPr>
                  <a:t>) অসীম দশমিক ভগ্নাংশ</a:t>
                </a:r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905" y="3505200"/>
                <a:ext cx="7772400" cy="1938992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1880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004341" y="1390694"/>
                <a:ext cx="7315200" cy="1938992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36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প্রশ্ন-২  প্রদত্ত সংখ্যাগুলিকে </a:t>
                </a:r>
                <a:r>
                  <a:rPr lang="bn-BD" sz="3600" b="1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সামান্য ভগ্নাংশ আকারে</a:t>
                </a:r>
                <a:r>
                  <a:rPr lang="bn-BD" sz="36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</a:t>
                </a:r>
              </a:p>
              <a:p>
                <a:r>
                  <a:rPr lang="bn-BD" sz="3600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b="1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        </a:t>
                </a:r>
                <a:r>
                  <a:rPr lang="bn-BD" sz="36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প্রকাশ কর।                        </a:t>
                </a:r>
                <a:r>
                  <a:rPr lang="bn-BD" sz="28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(</a:t>
                </a:r>
                <a:r>
                  <a:rPr lang="bn-BD" sz="2800" b="1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দলগত কাজ</a:t>
                </a:r>
                <a:r>
                  <a:rPr lang="bn-BD" sz="28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bn-BD" sz="36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bn-BD" sz="3600" b="1" dirty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/>
                </a:r>
                <a:br>
                  <a:rPr lang="bn-BD" sz="3600" b="1" dirty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</a:br>
                <a:r>
                  <a:rPr lang="bn-BD" sz="4400" b="1" dirty="0" smtClean="0">
                    <a:solidFill>
                      <a:srgbClr val="00B05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        </a:t>
                </a:r>
                <a:r>
                  <a:rPr lang="bn-BD" sz="4400" b="1" dirty="0" smtClean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৪৫</a:t>
                </a:r>
                <a:r>
                  <a:rPr lang="en-US" sz="44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.</a:t>
                </a:r>
                <a:r>
                  <a:rPr lang="bn-BD" sz="44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২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bn-BD" sz="3600" b="1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bn-BD" sz="3600" b="1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৩</m:t>
                        </m:r>
                      </m:e>
                    </m:acc>
                  </m:oMath>
                </a14:m>
                <a:r>
                  <a:rPr lang="bn-BD" sz="48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৪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bn-BD" sz="3600" b="1" i="1" dirty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bn-BD" sz="3600" b="1" i="1" dirty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৬</m:t>
                        </m:r>
                      </m:e>
                    </m:acc>
                  </m:oMath>
                </a14:m>
                <a:r>
                  <a:rPr lang="bn-BD" sz="36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,</a:t>
                </a:r>
                <a:r>
                  <a:rPr lang="bn-BD" sz="44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৩২</a:t>
                </a:r>
                <a:r>
                  <a:rPr lang="en-US" sz="44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.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3600" b="1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৫</m:t>
                        </m:r>
                      </m:e>
                    </m:acc>
                  </m:oMath>
                </a14:m>
                <a:r>
                  <a:rPr lang="bn-BD" sz="4800" b="1" dirty="0">
                    <a:solidFill>
                      <a:schemeClr val="tx1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৬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bn-BD" sz="3600" b="1" i="1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accPr>
                      <m:e>
                        <m:r>
                          <a:rPr lang="bn-BD" sz="3600" b="1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৭</m:t>
                        </m:r>
                      </m:e>
                    </m:acc>
                  </m:oMath>
                </a14:m>
                <a:endParaRPr lang="en-US" sz="3600" b="1" dirty="0">
                  <a:effectLst/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341" y="1390694"/>
                <a:ext cx="7315200" cy="1938992"/>
              </a:xfrm>
              <a:prstGeom prst="rect">
                <a:avLst/>
              </a:prstGeom>
              <a:blipFill rotWithShape="1">
                <a:blip r:embed="rId2"/>
                <a:stretch>
                  <a:fillRect l="-3154" t="-4025" r="-3900" b="-1455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1010587" y="63148"/>
            <a:ext cx="2133600" cy="104644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lvl="0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কর্মপত্র-৩,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4433" y="3365168"/>
            <a:ext cx="2001186" cy="1323439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সমাধানঃ</a:t>
            </a:r>
            <a: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4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64433" y="4279850"/>
                <a:ext cx="7924800" cy="3223768"/>
              </a:xfrm>
              <a:prstGeom prst="rect">
                <a:avLst/>
              </a:prstGeom>
              <a:noFill/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14100000"/>
                </a:lightRig>
              </a:scene3d>
              <a:sp3d prstMaterial="softEdge">
                <a:bevelT w="127000" prst="artDeco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sz="4400" b="1" dirty="0" smtClean="0">
                    <a:latin typeface="NikoshBAN" pitchFamily="2" charset="0"/>
                    <a:cs typeface="NikoshBAN" pitchFamily="2" charset="0"/>
                  </a:rPr>
                  <a:t>   </a:t>
                </a:r>
                <a:r>
                  <a:rPr lang="bn-BD" sz="2400" b="1" dirty="0" smtClean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৪৫</a:t>
                </a:r>
                <a:r>
                  <a:rPr lang="en-US" sz="3600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.2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৩</m:t>
                        </m:r>
                      </m:e>
                    </m:acc>
                    <m:r>
                      <a:rPr lang="bn-BD" sz="2800" b="1" i="1">
                        <a:solidFill>
                          <a:srgbClr val="00B050"/>
                        </a:solidFill>
                        <a:latin typeface="Cambria Math"/>
                      </a:rPr>
                      <m:t>৪</m:t>
                    </m:r>
                    <m:acc>
                      <m:accPr>
                        <m:chr m:val="̇"/>
                        <m:ctrlP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accPr>
                      <m:e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৬</m:t>
                        </m:r>
                      </m:e>
                    </m:acc>
                    <m:r>
                      <a:rPr lang="bn-BD" sz="2800" b="1" i="1">
                        <a:solidFill>
                          <a:srgbClr val="00B050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৪৫২৩৪৬</m:t>
                        </m:r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৪৫২</m:t>
                        </m:r>
                      </m:num>
                      <m:den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৯৯৯০</m:t>
                        </m:r>
                      </m:den>
                    </m:f>
                    <m:r>
                      <a:rPr lang="bn-BD" sz="2800" b="1" i="1">
                        <a:solidFill>
                          <a:srgbClr val="00B050"/>
                        </a:solidFill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bn-BD" sz="28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bn-BD" sz="28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২২৫৯৪৭</m:t>
                        </m:r>
                      </m:num>
                      <m:den>
                        <m:r>
                          <a:rPr lang="bn-BD" sz="2800" b="1" i="1" smtClean="0">
                            <a:solidFill>
                              <a:srgbClr val="00B050"/>
                            </a:solidFill>
                            <a:latin typeface="Cambria Math"/>
                          </a:rPr>
                          <m:t>৪৯৯৫</m:t>
                        </m:r>
                      </m:den>
                    </m:f>
                    <m:r>
                      <a:rPr lang="bn-BD" sz="2800" b="1" i="1" smtClean="0">
                        <a:solidFill>
                          <a:srgbClr val="00B050"/>
                        </a:solidFill>
                        <a:latin typeface="Cambria Math"/>
                      </a:rPr>
                      <m:t>=                                  </m:t>
                    </m:r>
                    <m:r>
                      <a:rPr lang="bn-BD" sz="2800" b="1" i="1">
                        <a:solidFill>
                          <a:srgbClr val="00B050"/>
                        </a:solidFill>
                        <a:latin typeface="Cambria Math"/>
                      </a:rPr>
                      <m:t>৪৫</m:t>
                    </m:r>
                    <m:f>
                      <m:fPr>
                        <m:ctrlP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১১৭২</m:t>
                        </m:r>
                      </m:num>
                      <m:den>
                        <m:r>
                          <a:rPr lang="bn-BD" sz="2800" b="1" i="1">
                            <a:solidFill>
                              <a:srgbClr val="00B050"/>
                            </a:solidFill>
                            <a:latin typeface="Cambria Math"/>
                          </a:rPr>
                          <m:t>৪৯৯৫</m:t>
                        </m:r>
                      </m:den>
                    </m:f>
                  </m:oMath>
                </a14:m>
                <a:r>
                  <a:rPr lang="bn-BD" sz="2400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br>
                  <a:rPr lang="bn-BD" sz="2400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</a:br>
                <a:r>
                  <a:rPr lang="bn-BD" sz="2400" b="1" dirty="0">
                    <a:solidFill>
                      <a:srgbClr val="00B050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bn-BD" sz="2400" b="1" dirty="0" smtClean="0">
                    <a:latin typeface="NikoshBAN" pitchFamily="2" charset="0"/>
                    <a:cs typeface="NikoshBAN" pitchFamily="2" charset="0"/>
                  </a:rPr>
                  <a:t>       </a:t>
                </a:r>
                <a:r>
                  <a:rPr lang="bn-BD" sz="4000" b="1" dirty="0" smtClean="0">
                    <a:latin typeface="NikoshBAN" pitchFamily="2" charset="0"/>
                    <a:cs typeface="NikoshBAN" pitchFamily="2" charset="0"/>
                  </a:rPr>
                  <a:t>৩২</a:t>
                </a:r>
                <a:r>
                  <a:rPr lang="en-US" sz="5400" b="1" dirty="0">
                    <a:latin typeface="NikoshBAN" pitchFamily="2" charset="0"/>
                    <a:cs typeface="NikoshBAN" pitchFamily="2" charset="0"/>
                  </a:rPr>
                  <a:t>.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sz="32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bn-BD" sz="3200" b="1" i="1">
                            <a:latin typeface="Cambria Math"/>
                          </a:rPr>
                          <m:t>৫</m:t>
                        </m:r>
                      </m:e>
                    </m:acc>
                    <m:r>
                      <a:rPr lang="bn-BD" sz="3200" b="1" i="1">
                        <a:latin typeface="Cambria Math"/>
                      </a:rPr>
                      <m:t>৬</m:t>
                    </m:r>
                    <m:acc>
                      <m:accPr>
                        <m:chr m:val="̇"/>
                        <m:ctrlPr>
                          <a:rPr lang="bn-BD" sz="32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bn-BD" sz="3200" b="1" i="1">
                            <a:latin typeface="Cambria Math"/>
                          </a:rPr>
                          <m:t>৭</m:t>
                        </m:r>
                      </m:e>
                    </m:acc>
                  </m:oMath>
                </a14:m>
                <a:r>
                  <a:rPr lang="bn-BD" sz="2400" b="1" dirty="0">
                    <a:latin typeface="NikoshBAN" pitchFamily="2" charset="0"/>
                    <a:cs typeface="NikoshBAN" pitchFamily="2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bn-BD" sz="2800" b="1" i="1" dirty="0">
                            <a:latin typeface="Cambria Math"/>
                          </a:rPr>
                          <m:t>৩২৫৬৭</m:t>
                        </m:r>
                        <m:r>
                          <a:rPr lang="bn-BD" sz="2800" b="1" i="1" dirty="0">
                            <a:latin typeface="Cambria Math"/>
                          </a:rPr>
                          <m:t>−</m:t>
                        </m:r>
                        <m:r>
                          <a:rPr lang="bn-BD" sz="2800" b="1" i="1" dirty="0">
                            <a:latin typeface="Cambria Math"/>
                          </a:rPr>
                          <m:t>৩২</m:t>
                        </m:r>
                      </m:num>
                      <m:den>
                        <m:r>
                          <a:rPr lang="bn-BD" sz="2800" b="1" i="1" dirty="0">
                            <a:latin typeface="Cambria Math"/>
                          </a:rPr>
                          <m:t>৯৯৯</m:t>
                        </m:r>
                      </m:den>
                    </m:f>
                    <m:r>
                      <a:rPr lang="bn-BD" sz="2800" b="1" i="1" dirty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bn-BD" sz="28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bn-BD" sz="2800" b="1" i="1" dirty="0">
                            <a:latin typeface="Cambria Math"/>
                          </a:rPr>
                          <m:t>৩৬১৫</m:t>
                        </m:r>
                      </m:num>
                      <m:den>
                        <m:r>
                          <a:rPr lang="bn-BD" sz="2800" b="1" i="1" dirty="0">
                            <a:latin typeface="Cambria Math"/>
                          </a:rPr>
                          <m:t>১১১</m:t>
                        </m:r>
                      </m:den>
                    </m:f>
                  </m:oMath>
                </a14:m>
                <a:r>
                  <a:rPr lang="bn-BD" sz="2800" b="1" dirty="0">
                    <a:latin typeface="NikoshBAN" pitchFamily="2" charset="0"/>
                    <a:cs typeface="NikoshBAN" pitchFamily="2" charset="0"/>
                  </a:rPr>
                  <a:t>=</a:t>
                </a:r>
                <a:r>
                  <a:rPr lang="bn-BD" sz="4400" b="1" dirty="0">
                    <a:latin typeface="NikoshBAN" pitchFamily="2" charset="0"/>
                    <a:cs typeface="NikoshBAN" pitchFamily="2" charset="0"/>
                  </a:rPr>
                  <a:t>৩২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b="1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bn-BD" sz="2800" b="1" i="1" dirty="0">
                            <a:latin typeface="Cambria Math"/>
                          </a:rPr>
                          <m:t>২১</m:t>
                        </m:r>
                      </m:num>
                      <m:den>
                        <m:r>
                          <a:rPr lang="bn-BD" sz="2800" b="1" i="1" dirty="0">
                            <a:latin typeface="Cambria Math"/>
                          </a:rPr>
                          <m:t>৩৭</m:t>
                        </m:r>
                      </m:den>
                    </m:f>
                  </m:oMath>
                </a14:m>
                <a:r>
                  <a:rPr lang="bn-BD" sz="2800" b="1" dirty="0"/>
                  <a:t/>
                </a:r>
                <a:br>
                  <a:rPr lang="bn-BD" sz="2800" b="1" dirty="0"/>
                </a:br>
                <a:r>
                  <a:rPr lang="bn-BD" sz="2800" b="1" i="1" dirty="0">
                    <a:latin typeface="Cambria Math"/>
                  </a:rPr>
                  <a:t/>
                </a:r>
                <a:br>
                  <a:rPr lang="bn-BD" sz="2800" b="1" i="1" dirty="0">
                    <a:latin typeface="Cambria Math"/>
                  </a:rPr>
                </a:b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433" y="4279850"/>
                <a:ext cx="7924800" cy="3223768"/>
              </a:xfrm>
              <a:prstGeom prst="rect">
                <a:avLst/>
              </a:prstGeom>
              <a:blipFill rotWithShape="1">
                <a:blip r:embed="rId3"/>
                <a:stretch>
                  <a:fillRect l="-2912" t="-206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812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28600"/>
            <a:ext cx="4001125" cy="830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মূল্যায়ণঃ</a:t>
            </a:r>
            <a:r>
              <a:rPr lang="bn-BD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762624" y="1219200"/>
                <a:ext cx="8153400" cy="153548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bn-BD" sz="2000" b="1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ক) কোনটি অমূলদ সংখ্যা  </a:t>
                </a:r>
                <a:br>
                  <a:rPr lang="bn-BD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</a:br>
                <a:r>
                  <a:rPr lang="bn-BD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i</a:t>
                </a:r>
                <a:r>
                  <a:rPr lang="en-US" sz="40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𝟐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     ii)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1" i="1" dirty="0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𝟏𝟏</m:t>
                        </m:r>
                      </m:e>
                    </m:rad>
                  </m:oMath>
                </a14:m>
                <a:r>
                  <a:rPr lang="en-US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    iii) 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36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36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𝟏𝟐𝟏</m:t>
                        </m:r>
                      </m:e>
                    </m:rad>
                  </m:oMath>
                </a14:m>
                <a:r>
                  <a:rPr lang="en-US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40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iv)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𝟒</m:t>
                        </m:r>
                      </m:num>
                      <m:den>
                        <m:r>
                          <a:rPr lang="en-US" sz="4000" b="1" i="1" smtClean="0">
                            <a:solidFill>
                              <a:srgbClr val="7030A0"/>
                            </a:solidFill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rgbClr val="7030A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24" y="1219200"/>
                <a:ext cx="8153400" cy="153548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88167" y="2954082"/>
            <a:ext cx="2524593" cy="70788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উত্তরঃ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(ii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endParaRPr lang="en-US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2625" y="3810000"/>
                <a:ext cx="8153399" cy="2000548"/>
              </a:xfrm>
              <a:prstGeom prst="rect">
                <a:avLst/>
              </a:prstGeom>
              <a:solidFill>
                <a:schemeClr val="bg2"/>
              </a:solidFill>
              <a:scene3d>
                <a:camera prst="orthographicFront"/>
                <a:lightRig rig="threePt" dir="t"/>
              </a:scene3d>
              <a:sp3d>
                <a:bevelT prst="angle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bn-BD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খ)</a:t>
                </a:r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 </a:t>
                </a:r>
                <a:r>
                  <a:rPr lang="bn-BD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অঋণাত্তক সংখ্যার সেট কোনটি।</a:t>
                </a:r>
                <a:endParaRPr lang="bn-BD" sz="3600" b="1" dirty="0">
                  <a:solidFill>
                    <a:srgbClr val="0070C0"/>
                  </a:solidFill>
                  <a:effectLst/>
                  <a:latin typeface="NikoshBAN" pitchFamily="2" charset="0"/>
                  <a:cs typeface="NikoshBAN" pitchFamily="2" charset="0"/>
                </a:endParaRPr>
              </a:p>
              <a:p>
                <a:r>
                  <a:rPr lang="bn-BD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    </a:t>
                </a:r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i){ 2, 3, 4 }ii){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𝟐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70C0"/>
                        </a:solidFill>
                        <a:effectLst/>
                        <a:latin typeface="Cambria Math"/>
                      </a:rPr>
                      <m:t> ,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70C0"/>
                        </a:solidFill>
                        <a:effectLst/>
                        <a:latin typeface="Cambria Math"/>
                      </a:rPr>
                      <m:t>,</m:t>
                    </m:r>
                    <m:f>
                      <m:fPr>
                        <m:ctrlP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𝟓</m:t>
                        </m:r>
                      </m:den>
                    </m:f>
                    <m:r>
                      <a:rPr lang="en-US" sz="3600" b="1" i="1" smtClean="0">
                        <a:solidFill>
                          <a:srgbClr val="0070C0"/>
                        </a:solidFill>
                        <a:effectLst/>
                        <a:latin typeface="Cambria Math"/>
                      </a:rPr>
                      <m:t>  }</m:t>
                    </m:r>
                  </m:oMath>
                </a14:m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iii) {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𝟑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𝟒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, o 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𝟒</m:t>
                        </m:r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 </m:t>
                        </m:r>
                      </m:num>
                      <m:den>
                        <m:r>
                          <a:rPr lang="en-US" sz="3600" b="1" i="1" smtClean="0">
                            <a:solidFill>
                              <a:srgbClr val="0070C0"/>
                            </a:solidFill>
                            <a:effectLst/>
                            <a:latin typeface="Cambria Math"/>
                          </a:rPr>
                          <m:t>𝟓</m:t>
                        </m:r>
                      </m:den>
                    </m:f>
                  </m:oMath>
                </a14:m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 }   </a:t>
                </a:r>
              </a:p>
              <a:p>
                <a:r>
                  <a:rPr lang="en-US" sz="3600" b="1" dirty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dirty="0" smtClean="0">
                    <a:solidFill>
                      <a:srgbClr val="0070C0"/>
                    </a:solidFill>
                    <a:latin typeface="NikoshBAN" pitchFamily="2" charset="0"/>
                    <a:cs typeface="NikoshBAN" pitchFamily="2" charset="0"/>
                  </a:rPr>
                  <a:t>    </a:t>
                </a:r>
                <a:r>
                  <a:rPr lang="en-US" sz="3600" b="1" dirty="0" smtClean="0">
                    <a:solidFill>
                      <a:srgbClr val="0070C0"/>
                    </a:solidFill>
                    <a:effectLst/>
                    <a:latin typeface="NikoshBAN" pitchFamily="2" charset="0"/>
                    <a:cs typeface="NikoshBAN" pitchFamily="2" charset="0"/>
                  </a:rPr>
                  <a:t>iv) {-1 , -3, -5  }</a:t>
                </a:r>
                <a:endParaRPr lang="en-US" sz="3600" b="1" dirty="0">
                  <a:solidFill>
                    <a:srgbClr val="0070C0"/>
                  </a:solidFill>
                  <a:effectLst/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625" y="3810000"/>
                <a:ext cx="8153399" cy="2000548"/>
              </a:xfrm>
              <a:prstGeom prst="rect">
                <a:avLst/>
              </a:prstGeom>
              <a:blipFill rotWithShape="1">
                <a:blip r:embed="rId3"/>
                <a:stretch>
                  <a:fillRect l="-2086" t="-3904" r="-894" b="-96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888167" y="6019800"/>
            <a:ext cx="3475220" cy="64633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r>
              <a:rPr lang="bn-BD" dirty="0" smtClean="0"/>
              <a:t>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উত্তরঃ  ( 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iii</a:t>
            </a:r>
            <a:r>
              <a:rPr lang="bn-BD" sz="2400" dirty="0" smtClean="0">
                <a:solidFill>
                  <a:srgbClr val="00B050"/>
                </a:solidFill>
              </a:rPr>
              <a:t>)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697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09600"/>
            <a:ext cx="3733800" cy="83099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বাড়ীর কাজঃ</a:t>
            </a:r>
            <a:endParaRPr lang="en-US" sz="4000" b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752600"/>
            <a:ext cx="8229600" cy="273921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জয় ইন্টারনেট সার্চ করে কতকগুলি বাস্তব সংখ্যার চিত্র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 পেল সেখানে কিছু </a:t>
            </a:r>
            <a:r>
              <a:rPr lang="bn-BD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মূলদ ও অমূলদ  </a:t>
            </a: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আছে। </a:t>
            </a:r>
          </a:p>
          <a:p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</a:br>
            <a:endParaRPr lang="en-US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85800" y="4953000"/>
                <a:ext cx="6477000" cy="705001"/>
              </a:xfrm>
              <a:prstGeom prst="rect">
                <a:avLst/>
              </a:prstGeom>
              <a:noFill/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rtlCol="0">
                <a:spAutoFit/>
              </a:bodyPr>
              <a:lstStyle/>
              <a:p>
                <a:r>
                  <a:rPr lang="bn-BD" dirty="0" smtClean="0"/>
                  <a:t> </a:t>
                </a:r>
                <a:r>
                  <a:rPr lang="bn-BD" sz="3600" b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প্রমাণ কর যে,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bn-BD" sz="3600" b="1" i="1" smtClean="0">
                            <a:solidFill>
                              <a:schemeClr val="tx2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bn-BD" sz="3600" b="1" i="1" smtClean="0">
                            <a:solidFill>
                              <a:schemeClr val="tx2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/>
                          </a:rPr>
                          <m:t>৩</m:t>
                        </m:r>
                      </m:e>
                    </m:rad>
                  </m:oMath>
                </a14:m>
                <a:r>
                  <a:rPr lang="bn-BD" sz="3600" b="1" dirty="0" smtClean="0">
                    <a:solidFill>
                      <a:schemeClr val="tx2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 একটি অমূলদ সংখ্যা। </a:t>
                </a:r>
                <a:endParaRPr lang="en-US" sz="3200" b="1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953000"/>
                <a:ext cx="6477000" cy="705001"/>
              </a:xfrm>
              <a:prstGeom prst="rect">
                <a:avLst/>
              </a:prstGeom>
              <a:blipFill rotWithShape="1">
                <a:blip r:embed="rId2"/>
                <a:stretch>
                  <a:fillRect t="-1240"/>
                </a:stretch>
              </a:blipFill>
              <a:ln>
                <a:noFill/>
              </a:ln>
              <a:effectLst>
                <a:reflection blurRad="6350" stA="52000" endA="300" endPos="35000" dir="5400000" sy="-100000" algn="bl" rotWithShape="0"/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425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40128376"/>
              </p:ext>
            </p:extLst>
          </p:nvPr>
        </p:nvGraphicFramePr>
        <p:xfrm>
          <a:off x="762001" y="457200"/>
          <a:ext cx="7620000" cy="60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2713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5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3101</TotalTime>
  <Words>376</Words>
  <Application>Microsoft Office PowerPoint</Application>
  <PresentationFormat>On-screen Show (4:3)</PresentationFormat>
  <Paragraphs>93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স্বাগতম</vt:lpstr>
      <vt:lpstr>        পদবীঃ  সহকারি শিক্ষক  (গনিত )                                      প্রতিষ্ঠানঃখরনা নাদুর পুকুর ইসলামীয়া উচ্চ বিদ্যালয়,            উপজেলাঃ শাজাহানপুর,  জেলাঃবগুড়া,              মোবাইলঃ ০১৭১৩-৭৩৪১৩৫,০১৭৪২-৬০৬৫০৭,</vt:lpstr>
      <vt:lpstr>               শ্রেণীঃ নবম           বিষয়ঃ  গণিত           সময়ঃ  ৫০ মিনিট            তারিখঃ ২৪/০১/২০১৪       </vt:lpstr>
      <vt:lpstr>PowerPoint Presentation</vt:lpstr>
      <vt:lpstr>       বাস্তব সংখ্যা          (real number)      </vt:lpstr>
      <vt:lpstr>    পাঠ শেষে শিক্ষার্থীরা …</vt:lpstr>
      <vt:lpstr>              ছবি দেখি ও বলি ।</vt:lpstr>
      <vt:lpstr>PowerPoint Presentation</vt:lpstr>
      <vt:lpstr>PowerPoint Presentation</vt:lpstr>
      <vt:lpstr>PowerPoint Presentation</vt:lpstr>
      <vt:lpstr>১।(উত্তরঃ) -২ এবং -১ এর মধ্যে           মূলদ সংখ্যা দুইিট হলঃ        ক) -৩/২= -১.৫        খ) -৭/৪= -১.৭৫ </vt:lpstr>
      <vt:lpstr>     ছবি দেখে বলি।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nuri</dc:creator>
  <cp:lastModifiedBy>nuri</cp:lastModifiedBy>
  <cp:revision>313</cp:revision>
  <dcterms:created xsi:type="dcterms:W3CDTF">2006-08-16T00:00:00Z</dcterms:created>
  <dcterms:modified xsi:type="dcterms:W3CDTF">2014-02-06T03:15:32Z</dcterms:modified>
</cp:coreProperties>
</file>